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7" r:id="rId2"/>
    <p:sldId id="262" r:id="rId3"/>
    <p:sldId id="277" r:id="rId4"/>
    <p:sldId id="263" r:id="rId5"/>
    <p:sldId id="264" r:id="rId6"/>
    <p:sldId id="278" r:id="rId7"/>
    <p:sldId id="265" r:id="rId8"/>
    <p:sldId id="279" r:id="rId9"/>
    <p:sldId id="266" r:id="rId10"/>
    <p:sldId id="267" r:id="rId11"/>
    <p:sldId id="269" r:id="rId12"/>
    <p:sldId id="28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81" r:id="rId21"/>
    <p:sldId id="282" r:id="rId22"/>
    <p:sldId id="256" r:id="rId23"/>
    <p:sldId id="283" r:id="rId24"/>
    <p:sldId id="259" r:id="rId25"/>
    <p:sldId id="260" r:id="rId26"/>
    <p:sldId id="284" r:id="rId27"/>
    <p:sldId id="270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61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258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768D2-5A2B-40F1-9CD8-F724C4A8EB22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9FD51025-8264-4B8A-9540-2CF12BCBC6D0}">
      <dgm:prSet phldrT="[텍스트]"/>
      <dgm:spPr>
        <a:solidFill>
          <a:schemeClr val="bg1">
            <a:lumMod val="95000"/>
          </a:schemeClr>
        </a:solidFill>
      </dgm:spPr>
      <dgm:t>
        <a:bodyPr/>
        <a:lstStyle/>
        <a:p>
          <a:pPr algn="ctr" latinLnBrk="1"/>
          <a:endParaRPr lang="ko-KR" altLang="en-US" dirty="0"/>
        </a:p>
      </dgm:t>
    </dgm:pt>
    <dgm:pt modelId="{62F99469-97E6-4E85-B51F-5936F35CA549}" type="parTrans" cxnId="{B8BEDD5A-FE8F-4235-A148-EF4346EE2C49}">
      <dgm:prSet/>
      <dgm:spPr/>
      <dgm:t>
        <a:bodyPr/>
        <a:lstStyle/>
        <a:p>
          <a:pPr latinLnBrk="1"/>
          <a:endParaRPr lang="ko-KR" altLang="en-US"/>
        </a:p>
      </dgm:t>
    </dgm:pt>
    <dgm:pt modelId="{5EA7F2E9-2C8C-441E-B968-506CE751BEA7}" type="sibTrans" cxnId="{B8BEDD5A-FE8F-4235-A148-EF4346EE2C49}">
      <dgm:prSet/>
      <dgm:spPr/>
      <dgm:t>
        <a:bodyPr/>
        <a:lstStyle/>
        <a:p>
          <a:pPr latinLnBrk="1"/>
          <a:endParaRPr lang="ko-KR" altLang="en-US"/>
        </a:p>
      </dgm:t>
    </dgm:pt>
    <dgm:pt modelId="{22F3E74B-277D-4ED8-A3B0-5DAE7415A793}">
      <dgm:prSet phldrT="[텍스트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 latinLnBrk="1"/>
          <a:r>
            <a:rPr lang="ko-KR" altLang="en-US" sz="3200" dirty="0"/>
            <a:t>검증 데이터 평가</a:t>
          </a:r>
        </a:p>
      </dgm:t>
    </dgm:pt>
    <dgm:pt modelId="{603A4554-98C5-44EF-8004-0C32D558B196}" type="parTrans" cxnId="{2E1DA874-3BDE-4752-B4ED-2BA84DC77DDF}">
      <dgm:prSet/>
      <dgm:spPr/>
      <dgm:t>
        <a:bodyPr/>
        <a:lstStyle/>
        <a:p>
          <a:pPr latinLnBrk="1"/>
          <a:endParaRPr lang="ko-KR" altLang="en-US"/>
        </a:p>
      </dgm:t>
    </dgm:pt>
    <dgm:pt modelId="{BE927263-A42B-4978-8FC5-1FCA1F4284F2}" type="sibTrans" cxnId="{2E1DA874-3BDE-4752-B4ED-2BA84DC77DDF}">
      <dgm:prSet/>
      <dgm:spPr/>
      <dgm:t>
        <a:bodyPr/>
        <a:lstStyle/>
        <a:p>
          <a:pPr latinLnBrk="1"/>
          <a:endParaRPr lang="ko-KR" altLang="en-US"/>
        </a:p>
      </dgm:t>
    </dgm:pt>
    <dgm:pt modelId="{157CB889-09ED-4B6F-859F-5F3CF1CD73E5}" type="pres">
      <dgm:prSet presAssocID="{79B768D2-5A2B-40F1-9CD8-F724C4A8EB22}" presName="Name0" presStyleCnt="0">
        <dgm:presLayoutVars>
          <dgm:chMax val="2"/>
          <dgm:chPref val="2"/>
          <dgm:animLvl val="lvl"/>
        </dgm:presLayoutVars>
      </dgm:prSet>
      <dgm:spPr/>
    </dgm:pt>
    <dgm:pt modelId="{D40A2DB9-7DE3-410B-975B-704C3D207EBC}" type="pres">
      <dgm:prSet presAssocID="{79B768D2-5A2B-40F1-9CD8-F724C4A8EB22}" presName="LeftText" presStyleLbl="revTx" presStyleIdx="0" presStyleCnt="0">
        <dgm:presLayoutVars>
          <dgm:bulletEnabled val="1"/>
        </dgm:presLayoutVars>
      </dgm:prSet>
      <dgm:spPr/>
    </dgm:pt>
    <dgm:pt modelId="{783B1F2F-0ADA-458F-8A8E-D48C521CC2E5}" type="pres">
      <dgm:prSet presAssocID="{79B768D2-5A2B-40F1-9CD8-F724C4A8EB22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EBD284B1-A8F6-41C6-9032-2DDB5F5127A9}" type="pres">
      <dgm:prSet presAssocID="{79B768D2-5A2B-40F1-9CD8-F724C4A8EB22}" presName="RightText" presStyleLbl="revTx" presStyleIdx="0" presStyleCnt="0">
        <dgm:presLayoutVars>
          <dgm:bulletEnabled val="1"/>
        </dgm:presLayoutVars>
      </dgm:prSet>
      <dgm:spPr/>
    </dgm:pt>
    <dgm:pt modelId="{D3BDBC73-FAEE-4C5A-97AF-040295CEF462}" type="pres">
      <dgm:prSet presAssocID="{79B768D2-5A2B-40F1-9CD8-F724C4A8EB22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075C6476-F518-44C5-91C6-BB80C0F133EE}" type="pres">
      <dgm:prSet presAssocID="{79B768D2-5A2B-40F1-9CD8-F724C4A8EB22}" presName="TopArrow" presStyleLbl="node1" presStyleIdx="0" presStyleCnt="2"/>
      <dgm:spPr>
        <a:solidFill>
          <a:schemeClr val="bg2">
            <a:lumMod val="75000"/>
            <a:alpha val="90000"/>
          </a:schemeClr>
        </a:solidFill>
      </dgm:spPr>
    </dgm:pt>
    <dgm:pt modelId="{EA04A6D2-74A8-41B9-B012-CDB0528023ED}" type="pres">
      <dgm:prSet presAssocID="{79B768D2-5A2B-40F1-9CD8-F724C4A8EB22}" presName="BottomArrow" presStyleLbl="node1" presStyleIdx="1" presStyleCnt="2"/>
      <dgm:spPr>
        <a:solidFill>
          <a:schemeClr val="bg2">
            <a:lumMod val="75000"/>
            <a:alpha val="50000"/>
          </a:schemeClr>
        </a:solidFill>
      </dgm:spPr>
    </dgm:pt>
  </dgm:ptLst>
  <dgm:cxnLst>
    <dgm:cxn modelId="{AC239D0C-34CD-4AF6-AA05-0539CC8A68B6}" type="presOf" srcId="{22F3E74B-277D-4ED8-A3B0-5DAE7415A793}" destId="{D3BDBC73-FAEE-4C5A-97AF-040295CEF462}" srcOrd="1" destOrd="0" presId="urn:microsoft.com/office/officeart/2009/layout/ReverseList"/>
    <dgm:cxn modelId="{2E1DA874-3BDE-4752-B4ED-2BA84DC77DDF}" srcId="{79B768D2-5A2B-40F1-9CD8-F724C4A8EB22}" destId="{22F3E74B-277D-4ED8-A3B0-5DAE7415A793}" srcOrd="1" destOrd="0" parTransId="{603A4554-98C5-44EF-8004-0C32D558B196}" sibTransId="{BE927263-A42B-4978-8FC5-1FCA1F4284F2}"/>
    <dgm:cxn modelId="{B8BEDD5A-FE8F-4235-A148-EF4346EE2C49}" srcId="{79B768D2-5A2B-40F1-9CD8-F724C4A8EB22}" destId="{9FD51025-8264-4B8A-9540-2CF12BCBC6D0}" srcOrd="0" destOrd="0" parTransId="{62F99469-97E6-4E85-B51F-5936F35CA549}" sibTransId="{5EA7F2E9-2C8C-441E-B968-506CE751BEA7}"/>
    <dgm:cxn modelId="{953794B6-2847-454D-8689-AB37EA7655E7}" type="presOf" srcId="{9FD51025-8264-4B8A-9540-2CF12BCBC6D0}" destId="{D40A2DB9-7DE3-410B-975B-704C3D207EBC}" srcOrd="0" destOrd="0" presId="urn:microsoft.com/office/officeart/2009/layout/ReverseList"/>
    <dgm:cxn modelId="{A483A8C9-F9FB-456E-8214-2B8154E07A14}" type="presOf" srcId="{79B768D2-5A2B-40F1-9CD8-F724C4A8EB22}" destId="{157CB889-09ED-4B6F-859F-5F3CF1CD73E5}" srcOrd="0" destOrd="0" presId="urn:microsoft.com/office/officeart/2009/layout/ReverseList"/>
    <dgm:cxn modelId="{70F2D4EB-5599-44AF-972C-60F00815AE4D}" type="presOf" srcId="{9FD51025-8264-4B8A-9540-2CF12BCBC6D0}" destId="{783B1F2F-0ADA-458F-8A8E-D48C521CC2E5}" srcOrd="1" destOrd="0" presId="urn:microsoft.com/office/officeart/2009/layout/ReverseList"/>
    <dgm:cxn modelId="{F2EE87EE-31ED-4E7B-96AC-EA10CE1B6ED7}" type="presOf" srcId="{22F3E74B-277D-4ED8-A3B0-5DAE7415A793}" destId="{EBD284B1-A8F6-41C6-9032-2DDB5F5127A9}" srcOrd="0" destOrd="0" presId="urn:microsoft.com/office/officeart/2009/layout/ReverseList"/>
    <dgm:cxn modelId="{05DA252D-A171-4894-9251-CF75FFCA1DA6}" type="presParOf" srcId="{157CB889-09ED-4B6F-859F-5F3CF1CD73E5}" destId="{D40A2DB9-7DE3-410B-975B-704C3D207EBC}" srcOrd="0" destOrd="0" presId="urn:microsoft.com/office/officeart/2009/layout/ReverseList"/>
    <dgm:cxn modelId="{AB4955CF-3AFA-43DE-A2D1-28A344CD4E18}" type="presParOf" srcId="{157CB889-09ED-4B6F-859F-5F3CF1CD73E5}" destId="{783B1F2F-0ADA-458F-8A8E-D48C521CC2E5}" srcOrd="1" destOrd="0" presId="urn:microsoft.com/office/officeart/2009/layout/ReverseList"/>
    <dgm:cxn modelId="{BBBD7238-0AFA-42EE-A803-193459B34CF1}" type="presParOf" srcId="{157CB889-09ED-4B6F-859F-5F3CF1CD73E5}" destId="{EBD284B1-A8F6-41C6-9032-2DDB5F5127A9}" srcOrd="2" destOrd="0" presId="urn:microsoft.com/office/officeart/2009/layout/ReverseList"/>
    <dgm:cxn modelId="{89DAD343-40B6-4796-B699-D728A9107A57}" type="presParOf" srcId="{157CB889-09ED-4B6F-859F-5F3CF1CD73E5}" destId="{D3BDBC73-FAEE-4C5A-97AF-040295CEF462}" srcOrd="3" destOrd="0" presId="urn:microsoft.com/office/officeart/2009/layout/ReverseList"/>
    <dgm:cxn modelId="{AB3AA9D3-CB7C-4F99-B2DF-99D40C59E337}" type="presParOf" srcId="{157CB889-09ED-4B6F-859F-5F3CF1CD73E5}" destId="{075C6476-F518-44C5-91C6-BB80C0F133EE}" srcOrd="4" destOrd="0" presId="urn:microsoft.com/office/officeart/2009/layout/ReverseList"/>
    <dgm:cxn modelId="{9E85EC4C-E875-4EDB-A6EC-C66F914F1677}" type="presParOf" srcId="{157CB889-09ED-4B6F-859F-5F3CF1CD73E5}" destId="{EA04A6D2-74A8-41B9-B012-CDB0528023ED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418EC-1025-4BA7-AEF7-B5F6747919C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4C72EC-155F-4574-A25D-22BE4B798297}">
      <dgm:prSet phldrT="[텍스트]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원본데이터</a:t>
          </a:r>
          <a:r>
            <a:rPr lang="en-US" altLang="ko-KR" dirty="0"/>
            <a:t>: 2</a:t>
          </a:r>
          <a:r>
            <a:rPr lang="ko-KR" altLang="en-US" dirty="0"/>
            <a:t>차원 픽셀 데이터</a:t>
          </a:r>
        </a:p>
      </dgm:t>
    </dgm:pt>
    <dgm:pt modelId="{FAD3ED58-DA85-40D4-97A3-9D727FC0EA55}" type="parTrans" cxnId="{41C284BC-0B57-4526-992F-49CFC8AF9BD3}">
      <dgm:prSet/>
      <dgm:spPr/>
      <dgm:t>
        <a:bodyPr/>
        <a:lstStyle/>
        <a:p>
          <a:pPr latinLnBrk="1"/>
          <a:endParaRPr lang="ko-KR" altLang="en-US"/>
        </a:p>
      </dgm:t>
    </dgm:pt>
    <dgm:pt modelId="{0D5EBD2A-4A14-4667-BA64-7D2250509ED0}" type="sibTrans" cxnId="{41C284BC-0B57-4526-992F-49CFC8AF9BD3}">
      <dgm:prSet/>
      <dgm:spPr/>
      <dgm:t>
        <a:bodyPr/>
        <a:lstStyle/>
        <a:p>
          <a:pPr latinLnBrk="1"/>
          <a:endParaRPr lang="ko-KR" altLang="en-US"/>
        </a:p>
      </dgm:t>
    </dgm:pt>
    <dgm:pt modelId="{C5D1FE10-CB31-4205-AA24-614F324156DE}">
      <dgm:prSet phldrT="[텍스트]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더 나은 특성</a:t>
          </a:r>
          <a:r>
            <a:rPr lang="en-US" altLang="ko-KR" dirty="0"/>
            <a:t>: </a:t>
          </a:r>
          <a:r>
            <a:rPr lang="ko-KR" altLang="en-US" dirty="0"/>
            <a:t>시계 바늘의 좌표</a:t>
          </a:r>
        </a:p>
      </dgm:t>
    </dgm:pt>
    <dgm:pt modelId="{D18A186A-D897-40E6-AF33-657665CA1703}" type="parTrans" cxnId="{2CB25872-39A4-443D-90C0-91C368B67878}">
      <dgm:prSet/>
      <dgm:spPr/>
      <dgm:t>
        <a:bodyPr/>
        <a:lstStyle/>
        <a:p>
          <a:pPr latinLnBrk="1"/>
          <a:endParaRPr lang="ko-KR" altLang="en-US"/>
        </a:p>
      </dgm:t>
    </dgm:pt>
    <dgm:pt modelId="{97BEFF5F-DC48-455B-8E97-4AD6B9DE7D66}" type="sibTrans" cxnId="{2CB25872-39A4-443D-90C0-91C368B67878}">
      <dgm:prSet/>
      <dgm:spPr/>
      <dgm:t>
        <a:bodyPr/>
        <a:lstStyle/>
        <a:p>
          <a:pPr latinLnBrk="1"/>
          <a:endParaRPr lang="ko-KR" altLang="en-US"/>
        </a:p>
      </dgm:t>
    </dgm:pt>
    <dgm:pt modelId="{399F6243-753B-4E66-9909-9F30BB9FBB94}">
      <dgm:prSet phldrT="[텍스트]"/>
      <dgm:spPr/>
      <dgm:t>
        <a:bodyPr/>
        <a:lstStyle/>
        <a:p>
          <a:pPr latinLnBrk="1"/>
          <a:r>
            <a:rPr lang="en-US" altLang="ko-KR" dirty="0"/>
            <a:t>{x1: 0.7, y1: 0.7}</a:t>
          </a:r>
        </a:p>
        <a:p>
          <a:pPr latinLnBrk="1"/>
          <a:r>
            <a:rPr lang="en-US" altLang="ko-KR" dirty="0"/>
            <a:t>{x2: 0.5, y2: 0.0}</a:t>
          </a:r>
          <a:endParaRPr lang="ko-KR" altLang="en-US" dirty="0"/>
        </a:p>
      </dgm:t>
    </dgm:pt>
    <dgm:pt modelId="{1C4BE7E3-2345-4D29-BD20-BE0D92A1352A}" type="parTrans" cxnId="{B58F75DD-87FE-4B5A-AEFF-C0D2E3CBD869}">
      <dgm:prSet/>
      <dgm:spPr/>
      <dgm:t>
        <a:bodyPr/>
        <a:lstStyle/>
        <a:p>
          <a:pPr latinLnBrk="1"/>
          <a:endParaRPr lang="ko-KR" altLang="en-US"/>
        </a:p>
      </dgm:t>
    </dgm:pt>
    <dgm:pt modelId="{ABBA7DB3-9418-4EB9-98FA-77D39D124142}" type="sibTrans" cxnId="{B58F75DD-87FE-4B5A-AEFF-C0D2E3CBD869}">
      <dgm:prSet/>
      <dgm:spPr/>
      <dgm:t>
        <a:bodyPr/>
        <a:lstStyle/>
        <a:p>
          <a:pPr latinLnBrk="1"/>
          <a:endParaRPr lang="ko-KR" altLang="en-US"/>
        </a:p>
      </dgm:t>
    </dgm:pt>
    <dgm:pt modelId="{9BA2B6BE-680C-4B92-87DC-9948693B457C}">
      <dgm:prSet phldrT="[텍스트]"/>
      <dgm:spPr/>
      <dgm:t>
        <a:bodyPr/>
        <a:lstStyle/>
        <a:p>
          <a:pPr latinLnBrk="1"/>
          <a:r>
            <a:rPr lang="en-US" altLang="ko-KR" dirty="0"/>
            <a:t>{x1: 0.0, y1: 1.0}</a:t>
          </a:r>
        </a:p>
        <a:p>
          <a:pPr latinLnBrk="1"/>
          <a:r>
            <a:rPr lang="en-US" altLang="ko-KR" dirty="0"/>
            <a:t>{x2: -0.38, y2: 0.32}</a:t>
          </a:r>
          <a:endParaRPr lang="ko-KR" altLang="en-US" dirty="0"/>
        </a:p>
      </dgm:t>
    </dgm:pt>
    <dgm:pt modelId="{40CBC48F-3677-46A8-B54B-B9FDAD8D7997}" type="parTrans" cxnId="{D2F74EBA-A8EB-4BA9-8836-F88BC8F3C382}">
      <dgm:prSet/>
      <dgm:spPr/>
      <dgm:t>
        <a:bodyPr/>
        <a:lstStyle/>
        <a:p>
          <a:pPr latinLnBrk="1"/>
          <a:endParaRPr lang="ko-KR" altLang="en-US"/>
        </a:p>
      </dgm:t>
    </dgm:pt>
    <dgm:pt modelId="{11A95B55-6E95-40CA-9073-5028DFB3B9FE}" type="sibTrans" cxnId="{D2F74EBA-A8EB-4BA9-8836-F88BC8F3C382}">
      <dgm:prSet/>
      <dgm:spPr/>
      <dgm:t>
        <a:bodyPr/>
        <a:lstStyle/>
        <a:p>
          <a:pPr latinLnBrk="1"/>
          <a:endParaRPr lang="ko-KR" altLang="en-US"/>
        </a:p>
      </dgm:t>
    </dgm:pt>
    <dgm:pt modelId="{3C5C1B72-DB54-4384-B934-9D60D0FF5DD6}">
      <dgm:prSet phldrT="[텍스트]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가장 좋은 특성</a:t>
          </a:r>
          <a:r>
            <a:rPr lang="en-US" altLang="ko-KR" dirty="0"/>
            <a:t>: </a:t>
          </a:r>
          <a:r>
            <a:rPr lang="ko-KR" altLang="en-US" dirty="0"/>
            <a:t>시계 바늘의 각도</a:t>
          </a:r>
        </a:p>
      </dgm:t>
    </dgm:pt>
    <dgm:pt modelId="{F15B2FA7-6386-494C-8941-1779A7CB2E07}" type="parTrans" cxnId="{D334C9FB-6AB5-4DEA-B4A4-E432496664F3}">
      <dgm:prSet/>
      <dgm:spPr/>
      <dgm:t>
        <a:bodyPr/>
        <a:lstStyle/>
        <a:p>
          <a:pPr latinLnBrk="1"/>
          <a:endParaRPr lang="ko-KR" altLang="en-US"/>
        </a:p>
      </dgm:t>
    </dgm:pt>
    <dgm:pt modelId="{1B0BCA8D-44E0-4478-A346-9B0D9A37C23A}" type="sibTrans" cxnId="{D334C9FB-6AB5-4DEA-B4A4-E432496664F3}">
      <dgm:prSet/>
      <dgm:spPr/>
      <dgm:t>
        <a:bodyPr/>
        <a:lstStyle/>
        <a:p>
          <a:pPr latinLnBrk="1"/>
          <a:endParaRPr lang="ko-KR" altLang="en-US"/>
        </a:p>
      </dgm:t>
    </dgm:pt>
    <dgm:pt modelId="{299DE716-45D2-470A-B1A4-090D92A8DB3A}">
      <dgm:prSet phldrT="[텍스트]"/>
      <dgm:spPr/>
      <dgm:t>
        <a:bodyPr/>
        <a:lstStyle/>
        <a:p>
          <a:pPr latinLnBrk="1"/>
          <a:r>
            <a:rPr lang="en-US" altLang="ko-KR" dirty="0"/>
            <a:t>Theta1: 45</a:t>
          </a:r>
        </a:p>
        <a:p>
          <a:pPr latinLnBrk="1"/>
          <a:r>
            <a:rPr lang="en-US" altLang="ko-KR" dirty="0"/>
            <a:t>Theta2: 0</a:t>
          </a:r>
          <a:endParaRPr lang="ko-KR" altLang="en-US" dirty="0"/>
        </a:p>
      </dgm:t>
    </dgm:pt>
    <dgm:pt modelId="{4442E9B4-56BA-4E28-8353-DD1DA93CF4D0}" type="parTrans" cxnId="{9BFA7F11-003D-42AD-BD41-8D3975B6CFCC}">
      <dgm:prSet/>
      <dgm:spPr/>
      <dgm:t>
        <a:bodyPr/>
        <a:lstStyle/>
        <a:p>
          <a:pPr latinLnBrk="1"/>
          <a:endParaRPr lang="ko-KR" altLang="en-US"/>
        </a:p>
      </dgm:t>
    </dgm:pt>
    <dgm:pt modelId="{2EB9217E-89B0-4B36-A277-460B4FF2CEE6}" type="sibTrans" cxnId="{9BFA7F11-003D-42AD-BD41-8D3975B6CFCC}">
      <dgm:prSet/>
      <dgm:spPr/>
      <dgm:t>
        <a:bodyPr/>
        <a:lstStyle/>
        <a:p>
          <a:pPr latinLnBrk="1"/>
          <a:endParaRPr lang="ko-KR" altLang="en-US"/>
        </a:p>
      </dgm:t>
    </dgm:pt>
    <dgm:pt modelId="{8F9B8291-02EE-4296-A89F-61829EC65633}">
      <dgm:prSet phldrT="[텍스트]"/>
      <dgm:spPr/>
      <dgm:t>
        <a:bodyPr/>
        <a:lstStyle/>
        <a:p>
          <a:pPr latinLnBrk="1"/>
          <a:r>
            <a:rPr lang="en-US" altLang="ko-KR" dirty="0"/>
            <a:t>Theta1: 90</a:t>
          </a:r>
        </a:p>
        <a:p>
          <a:pPr latinLnBrk="1"/>
          <a:r>
            <a:rPr lang="en-US" altLang="ko-KR" dirty="0"/>
            <a:t>Theta2: 140</a:t>
          </a:r>
          <a:endParaRPr lang="ko-KR" altLang="en-US" dirty="0"/>
        </a:p>
      </dgm:t>
    </dgm:pt>
    <dgm:pt modelId="{91EEF4E5-F0F8-4631-8960-D6E7F38AECC7}" type="parTrans" cxnId="{B983E2E1-484E-4C4D-BDA9-2E9B96A8A160}">
      <dgm:prSet/>
      <dgm:spPr/>
      <dgm:t>
        <a:bodyPr/>
        <a:lstStyle/>
        <a:p>
          <a:pPr latinLnBrk="1"/>
          <a:endParaRPr lang="ko-KR" altLang="en-US"/>
        </a:p>
      </dgm:t>
    </dgm:pt>
    <dgm:pt modelId="{2DFAD846-7BA9-4247-823B-A4B55F8CA310}" type="sibTrans" cxnId="{B983E2E1-484E-4C4D-BDA9-2E9B96A8A160}">
      <dgm:prSet/>
      <dgm:spPr/>
      <dgm:t>
        <a:bodyPr/>
        <a:lstStyle/>
        <a:p>
          <a:pPr latinLnBrk="1"/>
          <a:endParaRPr lang="ko-KR" altLang="en-US"/>
        </a:p>
      </dgm:t>
    </dgm:pt>
    <dgm:pt modelId="{FA870C49-ED9C-4A9E-A0F2-02414CC28231}" type="pres">
      <dgm:prSet presAssocID="{D53418EC-1025-4BA7-AEF7-B5F6747919C5}" presName="Name0" presStyleCnt="0">
        <dgm:presLayoutVars>
          <dgm:dir/>
          <dgm:animLvl val="lvl"/>
          <dgm:resizeHandles val="exact"/>
        </dgm:presLayoutVars>
      </dgm:prSet>
      <dgm:spPr/>
    </dgm:pt>
    <dgm:pt modelId="{F4F7FF5B-3339-4171-B075-12E34D79CD22}" type="pres">
      <dgm:prSet presAssocID="{3C5C1B72-DB54-4384-B934-9D60D0FF5DD6}" presName="boxAndChildren" presStyleCnt="0"/>
      <dgm:spPr/>
    </dgm:pt>
    <dgm:pt modelId="{CB12AEC2-28F2-4C23-9800-A8497D027232}" type="pres">
      <dgm:prSet presAssocID="{3C5C1B72-DB54-4384-B934-9D60D0FF5DD6}" presName="parentTextBox" presStyleLbl="node1" presStyleIdx="0" presStyleCnt="3"/>
      <dgm:spPr/>
    </dgm:pt>
    <dgm:pt modelId="{09E75BEA-7DC1-4E5E-9509-6C87D989504A}" type="pres">
      <dgm:prSet presAssocID="{3C5C1B72-DB54-4384-B934-9D60D0FF5DD6}" presName="entireBox" presStyleLbl="node1" presStyleIdx="0" presStyleCnt="3"/>
      <dgm:spPr/>
    </dgm:pt>
    <dgm:pt modelId="{002FCFC0-80CA-4669-8608-4E670ABF3B29}" type="pres">
      <dgm:prSet presAssocID="{3C5C1B72-DB54-4384-B934-9D60D0FF5DD6}" presName="descendantBox" presStyleCnt="0"/>
      <dgm:spPr/>
    </dgm:pt>
    <dgm:pt modelId="{B15641AF-47D8-4DA8-B587-690A2CC3A50B}" type="pres">
      <dgm:prSet presAssocID="{299DE716-45D2-470A-B1A4-090D92A8DB3A}" presName="childTextBox" presStyleLbl="fgAccFollowNode1" presStyleIdx="0" presStyleCnt="4">
        <dgm:presLayoutVars>
          <dgm:bulletEnabled val="1"/>
        </dgm:presLayoutVars>
      </dgm:prSet>
      <dgm:spPr/>
    </dgm:pt>
    <dgm:pt modelId="{4700DC44-9B66-40B1-B8DA-938901DFDA64}" type="pres">
      <dgm:prSet presAssocID="{8F9B8291-02EE-4296-A89F-61829EC65633}" presName="childTextBox" presStyleLbl="fgAccFollowNode1" presStyleIdx="1" presStyleCnt="4">
        <dgm:presLayoutVars>
          <dgm:bulletEnabled val="1"/>
        </dgm:presLayoutVars>
      </dgm:prSet>
      <dgm:spPr/>
    </dgm:pt>
    <dgm:pt modelId="{8933D68F-DA55-4952-B7C0-31B03AEA2F99}" type="pres">
      <dgm:prSet presAssocID="{97BEFF5F-DC48-455B-8E97-4AD6B9DE7D66}" presName="sp" presStyleCnt="0"/>
      <dgm:spPr/>
    </dgm:pt>
    <dgm:pt modelId="{95A00B3B-20D0-471F-BE0C-13214B7EEEAA}" type="pres">
      <dgm:prSet presAssocID="{C5D1FE10-CB31-4205-AA24-614F324156DE}" presName="arrowAndChildren" presStyleCnt="0"/>
      <dgm:spPr/>
    </dgm:pt>
    <dgm:pt modelId="{F4E3A2E9-E7CE-44DC-A368-27AFEE93360A}" type="pres">
      <dgm:prSet presAssocID="{C5D1FE10-CB31-4205-AA24-614F324156DE}" presName="parentTextArrow" presStyleLbl="node1" presStyleIdx="0" presStyleCnt="3"/>
      <dgm:spPr/>
    </dgm:pt>
    <dgm:pt modelId="{08053A72-A071-4D78-92F3-E4F0F1B77DB3}" type="pres">
      <dgm:prSet presAssocID="{C5D1FE10-CB31-4205-AA24-614F324156DE}" presName="arrow" presStyleLbl="node1" presStyleIdx="1" presStyleCnt="3"/>
      <dgm:spPr/>
    </dgm:pt>
    <dgm:pt modelId="{63709BDE-891E-4A7E-85F6-76194A5E553E}" type="pres">
      <dgm:prSet presAssocID="{C5D1FE10-CB31-4205-AA24-614F324156DE}" presName="descendantArrow" presStyleCnt="0"/>
      <dgm:spPr/>
    </dgm:pt>
    <dgm:pt modelId="{83DFE6F2-2A6E-45C6-97F0-FF3305C4E013}" type="pres">
      <dgm:prSet presAssocID="{399F6243-753B-4E66-9909-9F30BB9FBB94}" presName="childTextArrow" presStyleLbl="fgAccFollowNode1" presStyleIdx="2" presStyleCnt="4">
        <dgm:presLayoutVars>
          <dgm:bulletEnabled val="1"/>
        </dgm:presLayoutVars>
      </dgm:prSet>
      <dgm:spPr/>
    </dgm:pt>
    <dgm:pt modelId="{082B062A-2FF0-4B47-93FB-47C2BF6118B9}" type="pres">
      <dgm:prSet presAssocID="{9BA2B6BE-680C-4B92-87DC-9948693B457C}" presName="childTextArrow" presStyleLbl="fgAccFollowNode1" presStyleIdx="3" presStyleCnt="4">
        <dgm:presLayoutVars>
          <dgm:bulletEnabled val="1"/>
        </dgm:presLayoutVars>
      </dgm:prSet>
      <dgm:spPr/>
    </dgm:pt>
    <dgm:pt modelId="{9DD18DD5-5F33-4C90-A280-0FEBB6973FFA}" type="pres">
      <dgm:prSet presAssocID="{0D5EBD2A-4A14-4667-BA64-7D2250509ED0}" presName="sp" presStyleCnt="0"/>
      <dgm:spPr/>
    </dgm:pt>
    <dgm:pt modelId="{1A36B7DE-DD50-48A4-94F3-C68FFF0BD09A}" type="pres">
      <dgm:prSet presAssocID="{D04C72EC-155F-4574-A25D-22BE4B798297}" presName="arrowAndChildren" presStyleCnt="0"/>
      <dgm:spPr/>
    </dgm:pt>
    <dgm:pt modelId="{F1D466A4-D9E1-4508-8023-135D0EC6CC30}" type="pres">
      <dgm:prSet presAssocID="{D04C72EC-155F-4574-A25D-22BE4B798297}" presName="parentTextArrow" presStyleLbl="node1" presStyleIdx="2" presStyleCnt="3" custScaleY="52565"/>
      <dgm:spPr/>
    </dgm:pt>
  </dgm:ptLst>
  <dgm:cxnLst>
    <dgm:cxn modelId="{16618505-580A-4F28-A07A-20528E450EA5}" type="presOf" srcId="{D53418EC-1025-4BA7-AEF7-B5F6747919C5}" destId="{FA870C49-ED9C-4A9E-A0F2-02414CC28231}" srcOrd="0" destOrd="0" presId="urn:microsoft.com/office/officeart/2005/8/layout/process4"/>
    <dgm:cxn modelId="{9BFA7F11-003D-42AD-BD41-8D3975B6CFCC}" srcId="{3C5C1B72-DB54-4384-B934-9D60D0FF5DD6}" destId="{299DE716-45D2-470A-B1A4-090D92A8DB3A}" srcOrd="0" destOrd="0" parTransId="{4442E9B4-56BA-4E28-8353-DD1DA93CF4D0}" sibTransId="{2EB9217E-89B0-4B36-A277-460B4FF2CEE6}"/>
    <dgm:cxn modelId="{EE45CE24-16B3-4647-9BEA-D4B41E47CD73}" type="presOf" srcId="{D04C72EC-155F-4574-A25D-22BE4B798297}" destId="{F1D466A4-D9E1-4508-8023-135D0EC6CC30}" srcOrd="0" destOrd="0" presId="urn:microsoft.com/office/officeart/2005/8/layout/process4"/>
    <dgm:cxn modelId="{27B49B2A-AE9B-4D57-BB3A-D61D7499B60C}" type="presOf" srcId="{399F6243-753B-4E66-9909-9F30BB9FBB94}" destId="{83DFE6F2-2A6E-45C6-97F0-FF3305C4E013}" srcOrd="0" destOrd="0" presId="urn:microsoft.com/office/officeart/2005/8/layout/process4"/>
    <dgm:cxn modelId="{9734D83C-3516-4A8F-8818-63A89CB13A3E}" type="presOf" srcId="{3C5C1B72-DB54-4384-B934-9D60D0FF5DD6}" destId="{09E75BEA-7DC1-4E5E-9509-6C87D989504A}" srcOrd="1" destOrd="0" presId="urn:microsoft.com/office/officeart/2005/8/layout/process4"/>
    <dgm:cxn modelId="{0717B16C-03CB-4EA3-A4A2-E43FFED9E843}" type="presOf" srcId="{299DE716-45D2-470A-B1A4-090D92A8DB3A}" destId="{B15641AF-47D8-4DA8-B587-690A2CC3A50B}" srcOrd="0" destOrd="0" presId="urn:microsoft.com/office/officeart/2005/8/layout/process4"/>
    <dgm:cxn modelId="{2B04134D-B7F3-4655-921E-DA50BF2C513E}" type="presOf" srcId="{3C5C1B72-DB54-4384-B934-9D60D0FF5DD6}" destId="{CB12AEC2-28F2-4C23-9800-A8497D027232}" srcOrd="0" destOrd="0" presId="urn:microsoft.com/office/officeart/2005/8/layout/process4"/>
    <dgm:cxn modelId="{D7FCC450-A0D2-4808-B3E0-93A3633FB992}" type="presOf" srcId="{8F9B8291-02EE-4296-A89F-61829EC65633}" destId="{4700DC44-9B66-40B1-B8DA-938901DFDA64}" srcOrd="0" destOrd="0" presId="urn:microsoft.com/office/officeart/2005/8/layout/process4"/>
    <dgm:cxn modelId="{2CB25872-39A4-443D-90C0-91C368B67878}" srcId="{D53418EC-1025-4BA7-AEF7-B5F6747919C5}" destId="{C5D1FE10-CB31-4205-AA24-614F324156DE}" srcOrd="1" destOrd="0" parTransId="{D18A186A-D897-40E6-AF33-657665CA1703}" sibTransId="{97BEFF5F-DC48-455B-8E97-4AD6B9DE7D66}"/>
    <dgm:cxn modelId="{715B6B74-BEB3-4413-A1EF-12CEC2E7BDF1}" type="presOf" srcId="{C5D1FE10-CB31-4205-AA24-614F324156DE}" destId="{08053A72-A071-4D78-92F3-E4F0F1B77DB3}" srcOrd="1" destOrd="0" presId="urn:microsoft.com/office/officeart/2005/8/layout/process4"/>
    <dgm:cxn modelId="{D2F74EBA-A8EB-4BA9-8836-F88BC8F3C382}" srcId="{C5D1FE10-CB31-4205-AA24-614F324156DE}" destId="{9BA2B6BE-680C-4B92-87DC-9948693B457C}" srcOrd="1" destOrd="0" parTransId="{40CBC48F-3677-46A8-B54B-B9FDAD8D7997}" sibTransId="{11A95B55-6E95-40CA-9073-5028DFB3B9FE}"/>
    <dgm:cxn modelId="{41C284BC-0B57-4526-992F-49CFC8AF9BD3}" srcId="{D53418EC-1025-4BA7-AEF7-B5F6747919C5}" destId="{D04C72EC-155F-4574-A25D-22BE4B798297}" srcOrd="0" destOrd="0" parTransId="{FAD3ED58-DA85-40D4-97A3-9D727FC0EA55}" sibTransId="{0D5EBD2A-4A14-4667-BA64-7D2250509ED0}"/>
    <dgm:cxn modelId="{A69EEBC3-9193-4C4A-A0F2-07B60F0A11B8}" type="presOf" srcId="{9BA2B6BE-680C-4B92-87DC-9948693B457C}" destId="{082B062A-2FF0-4B47-93FB-47C2BF6118B9}" srcOrd="0" destOrd="0" presId="urn:microsoft.com/office/officeart/2005/8/layout/process4"/>
    <dgm:cxn modelId="{B58F75DD-87FE-4B5A-AEFF-C0D2E3CBD869}" srcId="{C5D1FE10-CB31-4205-AA24-614F324156DE}" destId="{399F6243-753B-4E66-9909-9F30BB9FBB94}" srcOrd="0" destOrd="0" parTransId="{1C4BE7E3-2345-4D29-BD20-BE0D92A1352A}" sibTransId="{ABBA7DB3-9418-4EB9-98FA-77D39D124142}"/>
    <dgm:cxn modelId="{B983E2E1-484E-4C4D-BDA9-2E9B96A8A160}" srcId="{3C5C1B72-DB54-4384-B934-9D60D0FF5DD6}" destId="{8F9B8291-02EE-4296-A89F-61829EC65633}" srcOrd="1" destOrd="0" parTransId="{91EEF4E5-F0F8-4631-8960-D6E7F38AECC7}" sibTransId="{2DFAD846-7BA9-4247-823B-A4B55F8CA310}"/>
    <dgm:cxn modelId="{DA9876F3-A563-414D-A9BA-8F9B2B2B764B}" type="presOf" srcId="{C5D1FE10-CB31-4205-AA24-614F324156DE}" destId="{F4E3A2E9-E7CE-44DC-A368-27AFEE93360A}" srcOrd="0" destOrd="0" presId="urn:microsoft.com/office/officeart/2005/8/layout/process4"/>
    <dgm:cxn modelId="{D334C9FB-6AB5-4DEA-B4A4-E432496664F3}" srcId="{D53418EC-1025-4BA7-AEF7-B5F6747919C5}" destId="{3C5C1B72-DB54-4384-B934-9D60D0FF5DD6}" srcOrd="2" destOrd="0" parTransId="{F15B2FA7-6386-494C-8941-1779A7CB2E07}" sibTransId="{1B0BCA8D-44E0-4478-A346-9B0D9A37C23A}"/>
    <dgm:cxn modelId="{23293C7E-9128-4F4B-BF50-473E3F2D9757}" type="presParOf" srcId="{FA870C49-ED9C-4A9E-A0F2-02414CC28231}" destId="{F4F7FF5B-3339-4171-B075-12E34D79CD22}" srcOrd="0" destOrd="0" presId="urn:microsoft.com/office/officeart/2005/8/layout/process4"/>
    <dgm:cxn modelId="{96B585B3-4648-4D5B-AACC-9109FCCDE064}" type="presParOf" srcId="{F4F7FF5B-3339-4171-B075-12E34D79CD22}" destId="{CB12AEC2-28F2-4C23-9800-A8497D027232}" srcOrd="0" destOrd="0" presId="urn:microsoft.com/office/officeart/2005/8/layout/process4"/>
    <dgm:cxn modelId="{4509CCF4-E7F9-4B5F-BED0-569B33CC9523}" type="presParOf" srcId="{F4F7FF5B-3339-4171-B075-12E34D79CD22}" destId="{09E75BEA-7DC1-4E5E-9509-6C87D989504A}" srcOrd="1" destOrd="0" presId="urn:microsoft.com/office/officeart/2005/8/layout/process4"/>
    <dgm:cxn modelId="{51B3F7E0-6703-4856-B2A8-C6A02B3C1D12}" type="presParOf" srcId="{F4F7FF5B-3339-4171-B075-12E34D79CD22}" destId="{002FCFC0-80CA-4669-8608-4E670ABF3B29}" srcOrd="2" destOrd="0" presId="urn:microsoft.com/office/officeart/2005/8/layout/process4"/>
    <dgm:cxn modelId="{D070B10F-224C-4126-87BF-E3C6AA250AC9}" type="presParOf" srcId="{002FCFC0-80CA-4669-8608-4E670ABF3B29}" destId="{B15641AF-47D8-4DA8-B587-690A2CC3A50B}" srcOrd="0" destOrd="0" presId="urn:microsoft.com/office/officeart/2005/8/layout/process4"/>
    <dgm:cxn modelId="{BEA49688-9B26-4D91-9236-38163F4A069E}" type="presParOf" srcId="{002FCFC0-80CA-4669-8608-4E670ABF3B29}" destId="{4700DC44-9B66-40B1-B8DA-938901DFDA64}" srcOrd="1" destOrd="0" presId="urn:microsoft.com/office/officeart/2005/8/layout/process4"/>
    <dgm:cxn modelId="{B23FBFD4-E6CF-45FF-83DF-C1C9D3F2971A}" type="presParOf" srcId="{FA870C49-ED9C-4A9E-A0F2-02414CC28231}" destId="{8933D68F-DA55-4952-B7C0-31B03AEA2F99}" srcOrd="1" destOrd="0" presId="urn:microsoft.com/office/officeart/2005/8/layout/process4"/>
    <dgm:cxn modelId="{52A63DD3-D6B5-4C6B-921A-D39DB3CC9266}" type="presParOf" srcId="{FA870C49-ED9C-4A9E-A0F2-02414CC28231}" destId="{95A00B3B-20D0-471F-BE0C-13214B7EEEAA}" srcOrd="2" destOrd="0" presId="urn:microsoft.com/office/officeart/2005/8/layout/process4"/>
    <dgm:cxn modelId="{DDA97EA1-B4D8-4081-AED9-F1EB422BC6F0}" type="presParOf" srcId="{95A00B3B-20D0-471F-BE0C-13214B7EEEAA}" destId="{F4E3A2E9-E7CE-44DC-A368-27AFEE93360A}" srcOrd="0" destOrd="0" presId="urn:microsoft.com/office/officeart/2005/8/layout/process4"/>
    <dgm:cxn modelId="{6C544586-31D9-4222-B3D6-DCFDE391E155}" type="presParOf" srcId="{95A00B3B-20D0-471F-BE0C-13214B7EEEAA}" destId="{08053A72-A071-4D78-92F3-E4F0F1B77DB3}" srcOrd="1" destOrd="0" presId="urn:microsoft.com/office/officeart/2005/8/layout/process4"/>
    <dgm:cxn modelId="{4F4DB3ED-5CF6-482B-B2C2-B24EFBA7111A}" type="presParOf" srcId="{95A00B3B-20D0-471F-BE0C-13214B7EEEAA}" destId="{63709BDE-891E-4A7E-85F6-76194A5E553E}" srcOrd="2" destOrd="0" presId="urn:microsoft.com/office/officeart/2005/8/layout/process4"/>
    <dgm:cxn modelId="{C7432331-1E57-4E34-841A-6DE228120689}" type="presParOf" srcId="{63709BDE-891E-4A7E-85F6-76194A5E553E}" destId="{83DFE6F2-2A6E-45C6-97F0-FF3305C4E013}" srcOrd="0" destOrd="0" presId="urn:microsoft.com/office/officeart/2005/8/layout/process4"/>
    <dgm:cxn modelId="{97301C10-620A-4C86-959D-FC3323882B24}" type="presParOf" srcId="{63709BDE-891E-4A7E-85F6-76194A5E553E}" destId="{082B062A-2FF0-4B47-93FB-47C2BF6118B9}" srcOrd="1" destOrd="0" presId="urn:microsoft.com/office/officeart/2005/8/layout/process4"/>
    <dgm:cxn modelId="{82DED74C-DFDE-400C-9837-88421B48AFEA}" type="presParOf" srcId="{FA870C49-ED9C-4A9E-A0F2-02414CC28231}" destId="{9DD18DD5-5F33-4C90-A280-0FEBB6973FFA}" srcOrd="3" destOrd="0" presId="urn:microsoft.com/office/officeart/2005/8/layout/process4"/>
    <dgm:cxn modelId="{04FDC90C-E79E-4ABE-9F0D-4C6368FF0A49}" type="presParOf" srcId="{FA870C49-ED9C-4A9E-A0F2-02414CC28231}" destId="{1A36B7DE-DD50-48A4-94F3-C68FFF0BD09A}" srcOrd="4" destOrd="0" presId="urn:microsoft.com/office/officeart/2005/8/layout/process4"/>
    <dgm:cxn modelId="{0CBA7C44-1B6A-4D9E-AD16-835C2B8F110A}" type="presParOf" srcId="{1A36B7DE-DD50-48A4-94F3-C68FFF0BD09A}" destId="{F1D466A4-D9E1-4508-8023-135D0EC6CC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B1F2F-0ADA-458F-8A8E-D48C521CC2E5}">
      <dsp:nvSpPr>
        <dsp:cNvPr id="0" name=""/>
        <dsp:cNvSpPr/>
      </dsp:nvSpPr>
      <dsp:spPr>
        <a:xfrm rot="16200000">
          <a:off x="754372" y="853427"/>
          <a:ext cx="1807148" cy="1104359"/>
        </a:xfrm>
        <a:prstGeom prst="round2SameRect">
          <a:avLst>
            <a:gd name="adj1" fmla="val 16670"/>
            <a:gd name="adj2" fmla="val 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323850" rIns="291465" bIns="323850" numCol="1" spcCol="1270" anchor="t" anchorCtr="0">
          <a:noAutofit/>
        </a:bodyPr>
        <a:lstStyle/>
        <a:p>
          <a:pPr marL="0" lvl="0" indent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100" kern="1200" dirty="0"/>
        </a:p>
      </dsp:txBody>
      <dsp:txXfrm rot="5400000">
        <a:off x="1159686" y="555953"/>
        <a:ext cx="1050439" cy="1699308"/>
      </dsp:txXfrm>
    </dsp:sp>
    <dsp:sp modelId="{D3BDBC73-FAEE-4C5A-97AF-040295CEF462}">
      <dsp:nvSpPr>
        <dsp:cNvPr id="0" name=""/>
        <dsp:cNvSpPr/>
      </dsp:nvSpPr>
      <dsp:spPr>
        <a:xfrm rot="5400000">
          <a:off x="1908878" y="853427"/>
          <a:ext cx="1807148" cy="1104359"/>
        </a:xfrm>
        <a:prstGeom prst="round2SameRect">
          <a:avLst>
            <a:gd name="adj1" fmla="val 16670"/>
            <a:gd name="adj2" fmla="val 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203200" rIns="121920" bIns="203200" numCol="1" spcCol="1270" anchor="t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검증 데이터 평가</a:t>
          </a:r>
        </a:p>
      </dsp:txBody>
      <dsp:txXfrm rot="-5400000">
        <a:off x="2260272" y="555953"/>
        <a:ext cx="1050439" cy="1699308"/>
      </dsp:txXfrm>
    </dsp:sp>
    <dsp:sp modelId="{075C6476-F518-44C5-91C6-BB80C0F133EE}">
      <dsp:nvSpPr>
        <dsp:cNvPr id="0" name=""/>
        <dsp:cNvSpPr/>
      </dsp:nvSpPr>
      <dsp:spPr>
        <a:xfrm>
          <a:off x="1657833" y="0"/>
          <a:ext cx="1154506" cy="115445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bg2">
            <a:lumMod val="7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4A6D2-74A8-41B9-B012-CDB0528023ED}">
      <dsp:nvSpPr>
        <dsp:cNvPr id="0" name=""/>
        <dsp:cNvSpPr/>
      </dsp:nvSpPr>
      <dsp:spPr>
        <a:xfrm rot="10800000">
          <a:off x="1657833" y="1656482"/>
          <a:ext cx="1154506" cy="115445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bg2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75BEA-7DC1-4E5E-9509-6C87D989504A}">
      <dsp:nvSpPr>
        <dsp:cNvPr id="0" name=""/>
        <dsp:cNvSpPr/>
      </dsp:nvSpPr>
      <dsp:spPr>
        <a:xfrm>
          <a:off x="0" y="2755131"/>
          <a:ext cx="6299200" cy="1188648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가장 좋은 특성</a:t>
          </a:r>
          <a:r>
            <a:rPr lang="en-US" altLang="ko-KR" sz="1800" kern="1200" dirty="0"/>
            <a:t>: </a:t>
          </a:r>
          <a:r>
            <a:rPr lang="ko-KR" altLang="en-US" sz="1800" kern="1200" dirty="0"/>
            <a:t>시계 바늘의 각도</a:t>
          </a:r>
        </a:p>
      </dsp:txBody>
      <dsp:txXfrm>
        <a:off x="0" y="2755131"/>
        <a:ext cx="6299200" cy="641870"/>
      </dsp:txXfrm>
    </dsp:sp>
    <dsp:sp modelId="{B15641AF-47D8-4DA8-B587-690A2CC3A50B}">
      <dsp:nvSpPr>
        <dsp:cNvPr id="0" name=""/>
        <dsp:cNvSpPr/>
      </dsp:nvSpPr>
      <dsp:spPr>
        <a:xfrm>
          <a:off x="0" y="3373229"/>
          <a:ext cx="3149600" cy="5467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Theta1: 45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Theta2: 0</a:t>
          </a:r>
          <a:endParaRPr lang="ko-KR" altLang="en-US" sz="1000" kern="1200" dirty="0"/>
        </a:p>
      </dsp:txBody>
      <dsp:txXfrm>
        <a:off x="0" y="3373229"/>
        <a:ext cx="3149600" cy="546778"/>
      </dsp:txXfrm>
    </dsp:sp>
    <dsp:sp modelId="{4700DC44-9B66-40B1-B8DA-938901DFDA64}">
      <dsp:nvSpPr>
        <dsp:cNvPr id="0" name=""/>
        <dsp:cNvSpPr/>
      </dsp:nvSpPr>
      <dsp:spPr>
        <a:xfrm>
          <a:off x="3149600" y="3373229"/>
          <a:ext cx="3149600" cy="5467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Theta1: 90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Theta2: 140</a:t>
          </a:r>
          <a:endParaRPr lang="ko-KR" altLang="en-US" sz="1000" kern="1200" dirty="0"/>
        </a:p>
      </dsp:txBody>
      <dsp:txXfrm>
        <a:off x="3149600" y="3373229"/>
        <a:ext cx="3149600" cy="546778"/>
      </dsp:txXfrm>
    </dsp:sp>
    <dsp:sp modelId="{08053A72-A071-4D78-92F3-E4F0F1B77DB3}">
      <dsp:nvSpPr>
        <dsp:cNvPr id="0" name=""/>
        <dsp:cNvSpPr/>
      </dsp:nvSpPr>
      <dsp:spPr>
        <a:xfrm rot="10800000">
          <a:off x="0" y="944819"/>
          <a:ext cx="6299200" cy="1828142"/>
        </a:xfrm>
        <a:prstGeom prst="upArrowCallou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더 나은 특성</a:t>
          </a:r>
          <a:r>
            <a:rPr lang="en-US" altLang="ko-KR" sz="1800" kern="1200" dirty="0"/>
            <a:t>: </a:t>
          </a:r>
          <a:r>
            <a:rPr lang="ko-KR" altLang="en-US" sz="1800" kern="1200" dirty="0"/>
            <a:t>시계 바늘의 좌표</a:t>
          </a:r>
        </a:p>
      </dsp:txBody>
      <dsp:txXfrm rot="-10800000">
        <a:off x="0" y="944819"/>
        <a:ext cx="6299200" cy="641677"/>
      </dsp:txXfrm>
    </dsp:sp>
    <dsp:sp modelId="{83DFE6F2-2A6E-45C6-97F0-FF3305C4E013}">
      <dsp:nvSpPr>
        <dsp:cNvPr id="0" name=""/>
        <dsp:cNvSpPr/>
      </dsp:nvSpPr>
      <dsp:spPr>
        <a:xfrm>
          <a:off x="0" y="1586497"/>
          <a:ext cx="3149600" cy="5466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{x1: 0.7, y1: 0.7}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{x2: 0.5, y2: 0.0}</a:t>
          </a:r>
          <a:endParaRPr lang="ko-KR" altLang="en-US" sz="1000" kern="1200" dirty="0"/>
        </a:p>
      </dsp:txBody>
      <dsp:txXfrm>
        <a:off x="0" y="1586497"/>
        <a:ext cx="3149600" cy="546614"/>
      </dsp:txXfrm>
    </dsp:sp>
    <dsp:sp modelId="{082B062A-2FF0-4B47-93FB-47C2BF6118B9}">
      <dsp:nvSpPr>
        <dsp:cNvPr id="0" name=""/>
        <dsp:cNvSpPr/>
      </dsp:nvSpPr>
      <dsp:spPr>
        <a:xfrm>
          <a:off x="3149600" y="1586497"/>
          <a:ext cx="3149600" cy="5466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{x1: 0.0, y1: 1.0}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{x2: -0.38, y2: 0.32}</a:t>
          </a:r>
          <a:endParaRPr lang="ko-KR" altLang="en-US" sz="1000" kern="1200" dirty="0"/>
        </a:p>
      </dsp:txBody>
      <dsp:txXfrm>
        <a:off x="3149600" y="1586497"/>
        <a:ext cx="3149600" cy="546614"/>
      </dsp:txXfrm>
    </dsp:sp>
    <dsp:sp modelId="{F1D466A4-D9E1-4508-8023-135D0EC6CC30}">
      <dsp:nvSpPr>
        <dsp:cNvPr id="0" name=""/>
        <dsp:cNvSpPr/>
      </dsp:nvSpPr>
      <dsp:spPr>
        <a:xfrm rot="10800000">
          <a:off x="0" y="1686"/>
          <a:ext cx="6299200" cy="960962"/>
        </a:xfrm>
        <a:prstGeom prst="upArrowCallou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원본데이터</a:t>
          </a:r>
          <a:r>
            <a:rPr lang="en-US" altLang="ko-KR" sz="1800" kern="1200" dirty="0"/>
            <a:t>: 2</a:t>
          </a:r>
          <a:r>
            <a:rPr lang="ko-KR" altLang="en-US" sz="1800" kern="1200" dirty="0"/>
            <a:t>차원 픽셀 데이터</a:t>
          </a:r>
        </a:p>
      </dsp:txBody>
      <dsp:txXfrm rot="10800000">
        <a:off x="0" y="1686"/>
        <a:ext cx="6299200" cy="624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D7783-34A8-4480-8A0A-72FC3FD736E0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515EF-5B8F-48E2-9FF5-40307010A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9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ko-KR" altLang="en-US" dirty="0" err="1"/>
              <a:t>정규화하려면</a:t>
            </a:r>
            <a:r>
              <a:rPr lang="ko-KR" altLang="en-US" dirty="0"/>
              <a:t> 각 데이터에서 평균값을 뺀 다음 표준편차로 나눕니다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0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6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8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06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1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05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F9536-F00B-4ACE-BF13-3B8AFF28461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17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2DCDD-A9AB-4A37-B69D-05A7195C28D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56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2DCDD-A9AB-4A37-B69D-05A7195C28D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8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16BF4-2C1B-4C78-86E6-4C6D181D3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ED4EB9-CEE5-42E9-BA42-27FB41279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D87DC-3196-43FC-BF48-F6873F56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D7CE8-BCE5-401D-A71E-EBFAAD15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E3692-620D-416C-A0CE-B4687EDF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2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B5EC9-83BF-49AD-96D1-855DCD65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8F3D7F-3160-4258-9117-6ACF3F68F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E89A5-A9EA-434A-B101-81BA1E94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20E30-1083-4980-BAAF-D8D340EE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89F57-E333-4077-9BFC-342C0914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4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D06220-CF71-4A6A-85D0-8E13F1907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272A4-E59C-4B16-B94C-F5A1DCE7C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FBF4E-B3FE-4B85-B90B-702A17EB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EB872-3818-4813-BDDC-7745CD3C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255C2-A265-44D6-B6EB-0621EEA7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1AD70-992B-429E-89A9-6382DD49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56679-5E9F-4CAE-9780-F78E9DDF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93AA82-0F0C-4662-89C1-3B4648E7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809D8-E6AB-4179-A606-F0147D2F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44B408-76A1-42CC-864F-00E4118D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1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BC25-6A11-4D4E-9F18-4F12BB90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183978-93DD-4927-82AD-49183627D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3B103-13C4-48F7-BABF-2DE006C2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F72CC-5DF9-458B-B316-EF9DB5D1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CFD5D-594F-4D27-9383-436CFBE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B9CC-A041-4CD6-878D-25F3E9BA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6BB05-1BDA-4C22-9E18-97AC8C377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7CE15-4860-44BE-88FB-E36AF046E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CFE1-BD28-4E69-88FA-6493763F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9A074-8C4A-4A85-B677-B53AAABF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411574-FF65-46DE-A187-21DCF519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7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17502-3DBE-47DC-961F-434AFD17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5E920-62D2-457D-8116-CEE71BE01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F4AEB9-FD66-4CA0-81ED-99C3BCE61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18FFFB-8297-494E-8421-E8646860A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46C42F-2E32-4A6E-98F8-1147727F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3C9C3F-2324-44B8-89E2-A1DC940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C6F441-8BCA-4AAE-B539-707A7580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5BB6DB-A0F6-4852-AC09-85C5749C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E51F8-BB44-48CA-8351-1FBB2D9E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0900DA-4DFB-456E-BB5F-5B090481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2DEE78-B1A9-4E29-AC5C-3A647261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3DD89-713F-46C0-8B69-D85EBFEE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5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25B208-EF6F-4D28-9F05-18181FB2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FF538E-0A43-4EF5-A6F6-AF594764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71619-24B6-4631-AE86-B7F87831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0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359F4-3033-4B37-8107-75CC759F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C67CD-D605-41FA-B829-1C48C17F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C4B60-123A-49E3-BBB7-E8066772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14BDA6-2401-4E5B-B5EA-8500C3D3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BBA6B5-0448-4174-9F87-67EAA614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4A10C-D824-40A9-87C8-EB63B115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3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BBC97-420D-4254-9685-0D5F2BFF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F902C4-A202-43A6-9D99-A5E76BA5C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7C0F2-DE0C-4D42-8098-C67735D7B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4B64FF-2C4A-45DF-A714-DF4A798D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BAC15D-6FCF-4C2C-8B2D-683C474F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CBF3C-2792-4603-9720-3FF2BD30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9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B19F0C-9FCD-4B97-B317-FCB806A4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31B312-0030-4A3E-BFB9-4813A0230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58BFF-F1D7-4983-AF1E-02F873BC7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0AD40-2D47-41F7-97E9-3CEF160C43D4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36A79-BA16-4EA1-9023-2C96A9FD2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D1F30-6A84-4DAE-B0E6-BBFD3B3B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156FB-2420-490B-AB24-B343FDE0C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5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12" Type="http://schemas.openxmlformats.org/officeDocument/2006/relationships/image" Target="../media/image9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7.png"/><Relationship Id="rId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Relationship Id="rId1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3" Type="http://schemas.openxmlformats.org/officeDocument/2006/relationships/image" Target="../media/image77.png"/><Relationship Id="rId7" Type="http://schemas.openxmlformats.org/officeDocument/2006/relationships/image" Target="../media/image107.png"/><Relationship Id="rId12" Type="http://schemas.openxmlformats.org/officeDocument/2006/relationships/image" Target="../media/image96.png"/><Relationship Id="rId17" Type="http://schemas.openxmlformats.org/officeDocument/2006/relationships/image" Target="../media/image108.png"/><Relationship Id="rId2" Type="http://schemas.openxmlformats.org/officeDocument/2006/relationships/image" Target="../media/image106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95.png"/><Relationship Id="rId5" Type="http://schemas.openxmlformats.org/officeDocument/2006/relationships/image" Target="../media/image100.png"/><Relationship Id="rId15" Type="http://schemas.openxmlformats.org/officeDocument/2006/relationships/image" Target="../media/image104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33.png"/><Relationship Id="rId12" Type="http://schemas.openxmlformats.org/officeDocument/2006/relationships/image" Target="../media/image114.png"/><Relationship Id="rId2" Type="http://schemas.openxmlformats.org/officeDocument/2006/relationships/image" Target="../media/image31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113.png"/><Relationship Id="rId5" Type="http://schemas.openxmlformats.org/officeDocument/2006/relationships/image" Target="../media/image32.png"/><Relationship Id="rId15" Type="http://schemas.openxmlformats.org/officeDocument/2006/relationships/image" Target="../media/image117.png"/><Relationship Id="rId10" Type="http://schemas.openxmlformats.org/officeDocument/2006/relationships/image" Target="../media/image35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25.png"/><Relationship Id="rId5" Type="http://schemas.openxmlformats.org/officeDocument/2006/relationships/image" Target="../media/image32.png"/><Relationship Id="rId10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5" Type="http://schemas.openxmlformats.org/officeDocument/2006/relationships/image" Target="../media/image33.png"/><Relationship Id="rId10" Type="http://schemas.openxmlformats.org/officeDocument/2006/relationships/image" Target="../media/image138.png"/><Relationship Id="rId4" Type="http://schemas.openxmlformats.org/officeDocument/2006/relationships/image" Target="../media/image135.png"/><Relationship Id="rId9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2.png"/><Relationship Id="rId7" Type="http://schemas.openxmlformats.org/officeDocument/2006/relationships/image" Target="../media/image13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7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33.png"/><Relationship Id="rId5" Type="http://schemas.openxmlformats.org/officeDocument/2006/relationships/image" Target="../media/image116.png"/><Relationship Id="rId15" Type="http://schemas.openxmlformats.org/officeDocument/2006/relationships/image" Target="../media/image113.png"/><Relationship Id="rId10" Type="http://schemas.openxmlformats.org/officeDocument/2006/relationships/image" Target="../media/image135.png"/><Relationship Id="rId4" Type="http://schemas.openxmlformats.org/officeDocument/2006/relationships/image" Target="../media/image32.png"/><Relationship Id="rId9" Type="http://schemas.openxmlformats.org/officeDocument/2006/relationships/image" Target="../media/image150.png"/><Relationship Id="rId1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9.png"/><Relationship Id="rId18" Type="http://schemas.openxmlformats.org/officeDocument/2006/relationships/image" Target="../media/image9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12" Type="http://schemas.openxmlformats.org/officeDocument/2006/relationships/image" Target="../media/image158.png"/><Relationship Id="rId17" Type="http://schemas.openxmlformats.org/officeDocument/2006/relationships/image" Target="../media/image96.png"/><Relationship Id="rId2" Type="http://schemas.openxmlformats.org/officeDocument/2006/relationships/image" Target="../media/image77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90.png"/><Relationship Id="rId5" Type="http://schemas.openxmlformats.org/officeDocument/2006/relationships/image" Target="../media/image154.png"/><Relationship Id="rId15" Type="http://schemas.openxmlformats.org/officeDocument/2006/relationships/image" Target="../media/image161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88.png"/><Relationship Id="rId14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70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71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5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7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7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7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Relationship Id="rId1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2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8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30.png"/><Relationship Id="rId9" Type="http://schemas.openxmlformats.org/officeDocument/2006/relationships/image" Target="../media/image1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5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12" Type="http://schemas.openxmlformats.org/officeDocument/2006/relationships/image" Target="../media/image18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83.png"/><Relationship Id="rId4" Type="http://schemas.openxmlformats.org/officeDocument/2006/relationships/image" Target="../media/image30.png"/><Relationship Id="rId9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6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67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신경망 시작하기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261956" y="1555230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9699" y="2517394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주피터 노트북 익스텐션을 활용하여 생산성 높이기 - Hello, world! I&amp;#39;m JunPyoPark">
            <a:extLst>
              <a:ext uri="{FF2B5EF4-FFF2-40B4-BE49-F238E27FC236}">
                <a16:creationId xmlns:a16="http://schemas.microsoft.com/office/drawing/2014/main" id="{F319C19E-E19F-46AD-B1A3-342FDDE12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r="3032"/>
          <a:stretch/>
        </p:blipFill>
        <p:spPr bwMode="auto">
          <a:xfrm>
            <a:off x="5881075" y="2457327"/>
            <a:ext cx="6147916" cy="3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561248-1238-4538-BBF3-040A6A0F4E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</a:t>
            </a:r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실험을 위한 최적의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F4A0F-7B29-4EC9-BDF3-5337F401BEDD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주피터 노트북이란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619BE-406A-4C29-9986-E19C77844A8B}"/>
              </a:ext>
            </a:extLst>
          </p:cNvPr>
          <p:cNvSpPr txBox="1"/>
          <p:nvPr/>
        </p:nvSpPr>
        <p:spPr>
          <a:xfrm>
            <a:off x="838199" y="198965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주피터 노트북 애플리케이션으로 만든 파일이며 웹 브라우저에서 코드를 작성할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DAFBC-5BF9-40E1-85B4-3DD80C60B4DF}"/>
              </a:ext>
            </a:extLst>
          </p:cNvPr>
          <p:cNvSpPr txBox="1"/>
          <p:nvPr/>
        </p:nvSpPr>
        <p:spPr>
          <a:xfrm>
            <a:off x="838199" y="294536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주피터 노트북의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F9F1B-77DB-44D5-8F2B-599C2F89F5B5}"/>
              </a:ext>
            </a:extLst>
          </p:cNvPr>
          <p:cNvSpPr txBox="1"/>
          <p:nvPr/>
        </p:nvSpPr>
        <p:spPr>
          <a:xfrm>
            <a:off x="838199" y="3429000"/>
            <a:ext cx="93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 코드를 작게 쪼개 독립적으로 실행할 수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D5E8B-B2E0-4517-9A52-96F980450D72}"/>
              </a:ext>
            </a:extLst>
          </p:cNvPr>
          <p:cNvSpPr txBox="1"/>
          <p:nvPr/>
        </p:nvSpPr>
        <p:spPr>
          <a:xfrm>
            <a:off x="838198" y="3912631"/>
            <a:ext cx="870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대화식으로 개발이 가능함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3D9F1-1FB7-44E4-966A-9D9072ADDF1C}"/>
              </a:ext>
            </a:extLst>
          </p:cNvPr>
          <p:cNvSpPr txBox="1"/>
          <p:nvPr/>
        </p:nvSpPr>
        <p:spPr>
          <a:xfrm>
            <a:off x="838198" y="4396262"/>
            <a:ext cx="790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 발생 시 이전 코드를 모두 실행할 필요가 없음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34756-00C0-49F7-8986-2374C1706538}"/>
              </a:ext>
            </a:extLst>
          </p:cNvPr>
          <p:cNvSpPr txBox="1"/>
          <p:nvPr/>
        </p:nvSpPr>
        <p:spPr>
          <a:xfrm>
            <a:off x="838197" y="4879893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사용중인 교재에서 예제 코드를 위한 최적의 도구 </a:t>
            </a:r>
          </a:p>
        </p:txBody>
      </p:sp>
    </p:spTree>
    <p:extLst>
      <p:ext uri="{BB962C8B-B14F-4D97-AF65-F5344CB8AC3E}">
        <p14:creationId xmlns:p14="http://schemas.microsoft.com/office/powerpoint/2010/main" val="71052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133637-E4DC-443C-A7FB-94797BD4E7EB}"/>
              </a:ext>
            </a:extLst>
          </p:cNvPr>
          <p:cNvGrpSpPr/>
          <p:nvPr/>
        </p:nvGrpSpPr>
        <p:grpSpPr>
          <a:xfrm>
            <a:off x="590550" y="1260753"/>
            <a:ext cx="5581650" cy="2675931"/>
            <a:chOff x="1857375" y="933450"/>
            <a:chExt cx="5581650" cy="2733675"/>
          </a:xfrm>
        </p:grpSpPr>
        <p:pic>
          <p:nvPicPr>
            <p:cNvPr id="3074" name="Picture 2" descr="Welcome To Colaboratory - Colaboratory">
              <a:extLst>
                <a:ext uri="{FF2B5EF4-FFF2-40B4-BE49-F238E27FC236}">
                  <a16:creationId xmlns:a16="http://schemas.microsoft.com/office/drawing/2014/main" id="{220DE331-B745-4166-B353-7D8CEFE9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375" y="933450"/>
              <a:ext cx="2476500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코랩 사용하는 방법, py파일 및 데이터 파일 업로드하기!">
              <a:extLst>
                <a:ext uri="{FF2B5EF4-FFF2-40B4-BE49-F238E27FC236}">
                  <a16:creationId xmlns:a16="http://schemas.microsoft.com/office/drawing/2014/main" id="{4469D578-C268-4D99-8197-5660D1E7D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1000125"/>
              <a:ext cx="310515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What is EC2? Why is it important? | by Ajesh Martin | featurepreneur |  Medium">
            <a:extLst>
              <a:ext uri="{FF2B5EF4-FFF2-40B4-BE49-F238E27FC236}">
                <a16:creationId xmlns:a16="http://schemas.microsoft.com/office/drawing/2014/main" id="{CB80D56D-57E9-45DE-A9E5-8E971028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r="23474"/>
          <a:stretch/>
        </p:blipFill>
        <p:spPr bwMode="auto">
          <a:xfrm>
            <a:off x="590550" y="3570285"/>
            <a:ext cx="4824716" cy="21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240FD9-9AEA-4850-A705-AF2CE8EECE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클라우드에서 딥러닝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F265C-8526-4BF3-9600-34C6914CB394}"/>
              </a:ext>
            </a:extLst>
          </p:cNvPr>
          <p:cNvSpPr txBox="1"/>
          <p:nvPr/>
        </p:nvSpPr>
        <p:spPr>
          <a:xfrm>
            <a:off x="6410326" y="1820825"/>
            <a:ext cx="562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GPU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없을 때 간단하고 저렴한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13545-3F8A-4531-9DDC-37BEE9920498}"/>
              </a:ext>
            </a:extLst>
          </p:cNvPr>
          <p:cNvSpPr txBox="1"/>
          <p:nvPr/>
        </p:nvSpPr>
        <p:spPr>
          <a:xfrm>
            <a:off x="6410326" y="2949537"/>
            <a:ext cx="562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대규모 딥러닝 작업 시 적합하지 않음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FD3F3-D365-404E-A44B-FD59ADC54ADA}"/>
              </a:ext>
            </a:extLst>
          </p:cNvPr>
          <p:cNvSpPr txBox="1"/>
          <p:nvPr/>
        </p:nvSpPr>
        <p:spPr>
          <a:xfrm>
            <a:off x="6410326" y="4078249"/>
            <a:ext cx="562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당장 시작하기는 좋은 방법</a:t>
            </a:r>
          </a:p>
        </p:txBody>
      </p:sp>
    </p:spTree>
    <p:extLst>
      <p:ext uri="{BB962C8B-B14F-4D97-AF65-F5344CB8AC3E}">
        <p14:creationId xmlns:p14="http://schemas.microsoft.com/office/powerpoint/2010/main" val="189843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6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영화 리뷰 분류 </a:t>
            </a:r>
            <a:r>
              <a:rPr lang="en-US" altLang="ko-KR" sz="2600" kern="0" spc="67" dirty="0">
                <a:solidFill>
                  <a:srgbClr val="000000"/>
                </a:solidFill>
                <a:latin typeface="Gmarket Sans Medium" pitchFamily="34" charset="0"/>
              </a:rPr>
              <a:t>: 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이진 분류 예제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261956" y="1555230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3.4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9699" y="2517394"/>
            <a:ext cx="2748172" cy="913199"/>
            <a:chOff x="5834550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50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668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0EF1B3-EC00-425E-942F-1A96A79046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IMDB</a:t>
            </a:r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873CB-630A-43A3-8297-1CABACB80EE0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분류문제는 가장 널리 적용된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F52A1-3A8A-4946-9184-F9DD9361C115}"/>
              </a:ext>
            </a:extLst>
          </p:cNvPr>
          <p:cNvSpPr txBox="1"/>
          <p:nvPr/>
        </p:nvSpPr>
        <p:spPr>
          <a:xfrm>
            <a:off x="838199" y="198965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IMDB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데이터셋은 인터넷 영화 데이터베이스에서 가져온 리뷰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만개로 이루어짐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25DE5C-67A6-4363-B7C0-C7A4F5F6353E}"/>
              </a:ext>
            </a:extLst>
          </p:cNvPr>
          <p:cNvSpPr/>
          <p:nvPr/>
        </p:nvSpPr>
        <p:spPr>
          <a:xfrm>
            <a:off x="1027790" y="4149664"/>
            <a:ext cx="2500242" cy="10797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IMDB DATA SET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3017D8-68D0-4259-AC0F-93573674967D}"/>
              </a:ext>
            </a:extLst>
          </p:cNvPr>
          <p:cNvGrpSpPr/>
          <p:nvPr/>
        </p:nvGrpSpPr>
        <p:grpSpPr>
          <a:xfrm>
            <a:off x="4414873" y="3762402"/>
            <a:ext cx="4394463" cy="369332"/>
            <a:chOff x="3931533" y="3692047"/>
            <a:chExt cx="6136392" cy="46427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64538AD-21B8-4F75-A589-0117009E1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533" y="3694329"/>
              <a:ext cx="995501" cy="461988"/>
            </a:xfrm>
            <a:prstGeom prst="rect">
              <a:avLst/>
            </a:prstGeom>
          </p:spPr>
        </p:pic>
        <p:grpSp>
          <p:nvGrpSpPr>
            <p:cNvPr id="10" name="그룹 1002">
              <a:extLst>
                <a:ext uri="{FF2B5EF4-FFF2-40B4-BE49-F238E27FC236}">
                  <a16:creationId xmlns:a16="http://schemas.microsoft.com/office/drawing/2014/main" id="{53F9C952-4C0B-461E-808A-8E68CC4513E7}"/>
                </a:ext>
              </a:extLst>
            </p:cNvPr>
            <p:cNvGrpSpPr/>
            <p:nvPr/>
          </p:nvGrpSpPr>
          <p:grpSpPr>
            <a:xfrm>
              <a:off x="4927034" y="3692047"/>
              <a:ext cx="5140891" cy="369332"/>
              <a:chOff x="9323810" y="4497332"/>
              <a:chExt cx="7406766" cy="369332"/>
            </a:xfrm>
          </p:grpSpPr>
          <p:pic>
            <p:nvPicPr>
              <p:cNvPr id="11" name="Object 18">
                <a:extLst>
                  <a:ext uri="{FF2B5EF4-FFF2-40B4-BE49-F238E27FC236}">
                    <a16:creationId xmlns:a16="http://schemas.microsoft.com/office/drawing/2014/main" id="{5112C9A9-C0C8-4464-B9FD-E289400442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t="1" r="27156" b="1545"/>
              <a:stretch/>
            </p:blipFill>
            <p:spPr>
              <a:xfrm>
                <a:off x="9323810" y="4497332"/>
                <a:ext cx="7406766" cy="369332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8D6E43-C954-4267-9871-4C27F76CA4C7}"/>
              </a:ext>
            </a:extLst>
          </p:cNvPr>
          <p:cNvGrpSpPr/>
          <p:nvPr/>
        </p:nvGrpSpPr>
        <p:grpSpPr>
          <a:xfrm>
            <a:off x="4414873" y="5458118"/>
            <a:ext cx="4394463" cy="369332"/>
            <a:chOff x="3931533" y="3692047"/>
            <a:chExt cx="6136392" cy="464270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B0F990D2-05D0-482D-B65B-E7EAC822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533" y="3694329"/>
              <a:ext cx="995501" cy="461988"/>
            </a:xfrm>
            <a:prstGeom prst="rect">
              <a:avLst/>
            </a:prstGeom>
          </p:spPr>
        </p:pic>
        <p:grpSp>
          <p:nvGrpSpPr>
            <p:cNvPr id="15" name="그룹 1002">
              <a:extLst>
                <a:ext uri="{FF2B5EF4-FFF2-40B4-BE49-F238E27FC236}">
                  <a16:creationId xmlns:a16="http://schemas.microsoft.com/office/drawing/2014/main" id="{D0F0183A-4D17-4C16-82A3-50EB534AD5AA}"/>
                </a:ext>
              </a:extLst>
            </p:cNvPr>
            <p:cNvGrpSpPr/>
            <p:nvPr/>
          </p:nvGrpSpPr>
          <p:grpSpPr>
            <a:xfrm>
              <a:off x="4927034" y="3692047"/>
              <a:ext cx="5140891" cy="369332"/>
              <a:chOff x="9323810" y="4497332"/>
              <a:chExt cx="7406766" cy="369332"/>
            </a:xfrm>
          </p:grpSpPr>
          <p:pic>
            <p:nvPicPr>
              <p:cNvPr id="16" name="Object 18">
                <a:extLst>
                  <a:ext uri="{FF2B5EF4-FFF2-40B4-BE49-F238E27FC236}">
                    <a16:creationId xmlns:a16="http://schemas.microsoft.com/office/drawing/2014/main" id="{79C17A76-F8C3-4005-A0D1-97386A50CE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t="1" r="27156" b="1545"/>
              <a:stretch/>
            </p:blipFill>
            <p:spPr>
              <a:xfrm>
                <a:off x="9323810" y="4497332"/>
                <a:ext cx="7406766" cy="369332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8A7CDC-4BCD-4C1A-B9AF-BA522C06B9E3}"/>
              </a:ext>
            </a:extLst>
          </p:cNvPr>
          <p:cNvSpPr/>
          <p:nvPr/>
        </p:nvSpPr>
        <p:spPr>
          <a:xfrm>
            <a:off x="5537497" y="3094322"/>
            <a:ext cx="2428876" cy="445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 DATA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49613E-24D6-41FE-B8F2-3648740E0FAF}"/>
              </a:ext>
            </a:extLst>
          </p:cNvPr>
          <p:cNvSpPr/>
          <p:nvPr/>
        </p:nvSpPr>
        <p:spPr>
          <a:xfrm>
            <a:off x="5537497" y="4801663"/>
            <a:ext cx="2428876" cy="445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DATA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3696CF8-E333-4474-996D-5F2B2A0F00F4}"/>
              </a:ext>
            </a:extLst>
          </p:cNvPr>
          <p:cNvCxnSpPr/>
          <p:nvPr/>
        </p:nvCxnSpPr>
        <p:spPr>
          <a:xfrm>
            <a:off x="3601218" y="4689516"/>
            <a:ext cx="914400" cy="9144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8EAF664-6DF2-45A1-B56C-A5C0F080F2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1608" y="3899894"/>
            <a:ext cx="813620" cy="78962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4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EE6AE4-B06D-4260-B83E-AD3BCA388B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IMDB</a:t>
            </a:r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데이터셋 로드하기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1AFE7-7E1E-4D6A-8E4C-89864FEF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96957" cy="1209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CE50C-15FB-4216-AD1B-CF13FF9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3764"/>
            <a:ext cx="2095792" cy="1609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646C9F-0E60-431F-AC49-5E1B786C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703" y="3434176"/>
            <a:ext cx="1495634" cy="704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D53E0F-0154-408D-8BA0-710C0E0A3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094" y="3407369"/>
            <a:ext cx="3639058" cy="71447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1D2CE85-1076-4F2B-9D1B-761CE9BB7FE6}"/>
              </a:ext>
            </a:extLst>
          </p:cNvPr>
          <p:cNvSpPr/>
          <p:nvPr/>
        </p:nvSpPr>
        <p:spPr>
          <a:xfrm>
            <a:off x="6591934" y="1849345"/>
            <a:ext cx="656591" cy="34193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E8952B-50B6-4D05-ADA8-4F4A9CF056E4}"/>
              </a:ext>
            </a:extLst>
          </p:cNvPr>
          <p:cNvCxnSpPr>
            <a:cxnSpLocks/>
          </p:cNvCxnSpPr>
          <p:nvPr/>
        </p:nvCxnSpPr>
        <p:spPr>
          <a:xfrm>
            <a:off x="7248525" y="1996416"/>
            <a:ext cx="98107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AA5FF6-3C09-4466-832B-F642561419B3}"/>
              </a:ext>
            </a:extLst>
          </p:cNvPr>
          <p:cNvSpPr txBox="1"/>
          <p:nvPr/>
        </p:nvSpPr>
        <p:spPr>
          <a:xfrm>
            <a:off x="8323552" y="1701440"/>
            <a:ext cx="23444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사용하는 단어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10000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개만 사용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2BD355-D653-4616-B1C9-A526A3C6B5AE}"/>
              </a:ext>
            </a:extLst>
          </p:cNvPr>
          <p:cNvSpPr/>
          <p:nvPr/>
        </p:nvSpPr>
        <p:spPr>
          <a:xfrm>
            <a:off x="4128648" y="3797186"/>
            <a:ext cx="381001" cy="34193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E3C118-A2BC-46B4-B5A5-862A4C133184}"/>
              </a:ext>
            </a:extLst>
          </p:cNvPr>
          <p:cNvCxnSpPr>
            <a:cxnSpLocks/>
          </p:cNvCxnSpPr>
          <p:nvPr/>
        </p:nvCxnSpPr>
        <p:spPr>
          <a:xfrm>
            <a:off x="4319148" y="4139124"/>
            <a:ext cx="0" cy="4374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52CDA9-4E7F-4D07-A891-81C58BB455E0}"/>
              </a:ext>
            </a:extLst>
          </p:cNvPr>
          <p:cNvSpPr txBox="1"/>
          <p:nvPr/>
        </p:nvSpPr>
        <p:spPr>
          <a:xfrm>
            <a:off x="3504365" y="4576608"/>
            <a:ext cx="20105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train_data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정답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부정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긍정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927FD0-3EAE-48F6-8152-AC169FDC566F}"/>
              </a:ext>
            </a:extLst>
          </p:cNvPr>
          <p:cNvSpPr/>
          <p:nvPr/>
        </p:nvSpPr>
        <p:spPr>
          <a:xfrm>
            <a:off x="1200151" y="3817188"/>
            <a:ext cx="442660" cy="12265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88C79A5-D153-4168-9B5B-65F127B521DD}"/>
              </a:ext>
            </a:extLst>
          </p:cNvPr>
          <p:cNvSpPr/>
          <p:nvPr/>
        </p:nvSpPr>
        <p:spPr>
          <a:xfrm>
            <a:off x="6871388" y="3786846"/>
            <a:ext cx="381001" cy="341938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2661CB-D961-4750-B859-78CC6D1486F3}"/>
              </a:ext>
            </a:extLst>
          </p:cNvPr>
          <p:cNvCxnSpPr>
            <a:cxnSpLocks/>
          </p:cNvCxnSpPr>
          <p:nvPr/>
        </p:nvCxnSpPr>
        <p:spPr>
          <a:xfrm>
            <a:off x="7061888" y="4128784"/>
            <a:ext cx="0" cy="4374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F22017-39F4-42D0-8266-7CBCD86CDA74}"/>
              </a:ext>
            </a:extLst>
          </p:cNvPr>
          <p:cNvSpPr txBox="1"/>
          <p:nvPr/>
        </p:nvSpPr>
        <p:spPr>
          <a:xfrm>
            <a:off x="6257048" y="4554565"/>
            <a:ext cx="20105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단어의 인덱스는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9999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넘지 않음</a:t>
            </a:r>
          </a:p>
        </p:txBody>
      </p:sp>
    </p:spTree>
    <p:extLst>
      <p:ext uri="{BB962C8B-B14F-4D97-AF65-F5344CB8AC3E}">
        <p14:creationId xmlns:p14="http://schemas.microsoft.com/office/powerpoint/2010/main" val="21391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2" grpId="0" animBg="1"/>
      <p:bldP spid="24" grpId="0" animBg="1"/>
      <p:bldP spid="32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ADB6BF-8C3C-4CCC-A6FF-B791514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01111" cy="20005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98765C6-3547-4288-AF09-205E0FF7B8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준비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60AE8-A059-4933-9D18-FEA0EE30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4306"/>
            <a:ext cx="2934109" cy="70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D511EC-8F6F-4D34-97C3-2D3584E6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1498"/>
            <a:ext cx="394390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6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B81232A-2CCA-49A5-AFB5-BB4D891FDA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신경망 모델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B775A-35CA-4A29-91E2-495E6D6DEB1A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신경망의 층을 쌓아야 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5A88C-FD2E-41ED-8569-55DFC500281A}"/>
              </a:ext>
            </a:extLst>
          </p:cNvPr>
          <p:cNvSpPr txBox="1"/>
          <p:nvPr/>
        </p:nvSpPr>
        <p:spPr>
          <a:xfrm>
            <a:off x="838199" y="198965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중요한 구조상의 결정이 필요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289EE7-A360-4381-AE7F-8E967AA06564}"/>
              </a:ext>
            </a:extLst>
          </p:cNvPr>
          <p:cNvGrpSpPr/>
          <p:nvPr/>
        </p:nvGrpSpPr>
        <p:grpSpPr>
          <a:xfrm>
            <a:off x="6892951" y="1492776"/>
            <a:ext cx="3645262" cy="3971114"/>
            <a:chOff x="7313572" y="997893"/>
            <a:chExt cx="3268703" cy="36472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D21CB6-B9FF-42A7-807A-4B74E91DDCA5}"/>
                </a:ext>
              </a:extLst>
            </p:cNvPr>
            <p:cNvSpPr/>
            <p:nvPr/>
          </p:nvSpPr>
          <p:spPr>
            <a:xfrm>
              <a:off x="7353299" y="1506022"/>
              <a:ext cx="3228976" cy="238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253D7B6-41E1-4E4B-BB08-BFFD58971680}"/>
                </a:ext>
              </a:extLst>
            </p:cNvPr>
            <p:cNvSpPr/>
            <p:nvPr/>
          </p:nvSpPr>
          <p:spPr>
            <a:xfrm>
              <a:off x="7610471" y="1804513"/>
              <a:ext cx="2714625" cy="442912"/>
            </a:xfrm>
            <a:prstGeom prst="roundRect">
              <a:avLst/>
            </a:prstGeom>
            <a:solidFill>
              <a:srgbClr val="F29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Dense (units = 1)</a:t>
              </a:r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9EE724-FEE0-493B-AAEE-434C4D34F252}"/>
                </a:ext>
              </a:extLst>
            </p:cNvPr>
            <p:cNvSpPr/>
            <p:nvPr/>
          </p:nvSpPr>
          <p:spPr>
            <a:xfrm>
              <a:off x="7610472" y="2472810"/>
              <a:ext cx="2714625" cy="442912"/>
            </a:xfrm>
            <a:prstGeom prst="roundRect">
              <a:avLst/>
            </a:prstGeom>
            <a:solidFill>
              <a:srgbClr val="F29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Dense (units = 16)</a:t>
              </a:r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A7E091-EA77-46B6-8EBF-3F9FA00236E2}"/>
                </a:ext>
              </a:extLst>
            </p:cNvPr>
            <p:cNvSpPr/>
            <p:nvPr/>
          </p:nvSpPr>
          <p:spPr>
            <a:xfrm>
              <a:off x="7610471" y="3130035"/>
              <a:ext cx="2714625" cy="442912"/>
            </a:xfrm>
            <a:prstGeom prst="roundRect">
              <a:avLst/>
            </a:prstGeom>
            <a:solidFill>
              <a:srgbClr val="F29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Dense (units = 16)</a:t>
              </a:r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C69DB14-2A4A-420D-B03A-0FFECAF8066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967784" y="3572947"/>
              <a:ext cx="0" cy="4788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05ED1EE-C35C-4660-AEF6-7AD53C175902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8967784" y="2915722"/>
              <a:ext cx="1" cy="21431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2629314-D02C-4336-A00D-46D27673D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7782" y="2218252"/>
              <a:ext cx="1" cy="21431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FD68AC5-7225-4716-B853-A1BD394CE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3491" y="1285875"/>
              <a:ext cx="0" cy="51863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5AAA03-634B-4916-B171-E66E88AD9660}"/>
                </a:ext>
              </a:extLst>
            </p:cNvPr>
            <p:cNvSpPr txBox="1"/>
            <p:nvPr/>
          </p:nvSpPr>
          <p:spPr>
            <a:xfrm>
              <a:off x="7313572" y="3963085"/>
              <a:ext cx="1467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Sequential</a:t>
              </a:r>
              <a:endPara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C59CE1-1041-45E6-AD5F-7195729D877A}"/>
                </a:ext>
              </a:extLst>
            </p:cNvPr>
            <p:cNvSpPr txBox="1"/>
            <p:nvPr/>
          </p:nvSpPr>
          <p:spPr>
            <a:xfrm>
              <a:off x="8077696" y="4183521"/>
              <a:ext cx="1780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입력</a:t>
              </a:r>
              <a:endPara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벡터로 변환된 텍스트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ED1490-32FC-47B6-AF83-EB108C817BC1}"/>
                </a:ext>
              </a:extLst>
            </p:cNvPr>
            <p:cNvSpPr txBox="1"/>
            <p:nvPr/>
          </p:nvSpPr>
          <p:spPr>
            <a:xfrm>
              <a:off x="8219862" y="997893"/>
              <a:ext cx="1467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출력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확률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8CD1EF-FC59-4AF4-9A5D-F30414770E0A}"/>
              </a:ext>
            </a:extLst>
          </p:cNvPr>
          <p:cNvGrpSpPr/>
          <p:nvPr/>
        </p:nvGrpSpPr>
        <p:grpSpPr>
          <a:xfrm>
            <a:off x="2513384" y="1989654"/>
            <a:ext cx="1467255" cy="753884"/>
            <a:chOff x="2513384" y="1989654"/>
            <a:chExt cx="1467255" cy="75388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B9B20F1-0CE4-4CDB-9728-75F33AAFF087}"/>
                </a:ext>
              </a:extLst>
            </p:cNvPr>
            <p:cNvCxnSpPr>
              <a:cxnSpLocks/>
            </p:cNvCxnSpPr>
            <p:nvPr/>
          </p:nvCxnSpPr>
          <p:spPr>
            <a:xfrm>
              <a:off x="3229650" y="2306054"/>
              <a:ext cx="0" cy="4374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28B1D8-CD26-410F-9532-84E09BFDCD9E}"/>
                </a:ext>
              </a:extLst>
            </p:cNvPr>
            <p:cNvSpPr/>
            <p:nvPr/>
          </p:nvSpPr>
          <p:spPr>
            <a:xfrm>
              <a:off x="2513384" y="1989654"/>
              <a:ext cx="1467255" cy="3164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EF673F-CAB2-403E-A43B-F2D03560EBE0}"/>
              </a:ext>
            </a:extLst>
          </p:cNvPr>
          <p:cNvSpPr txBox="1"/>
          <p:nvPr/>
        </p:nvSpPr>
        <p:spPr>
          <a:xfrm>
            <a:off x="1615162" y="4428072"/>
            <a:ext cx="32289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결정은 경험을 토대로 보강 및 발전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64D174-EE51-40BA-A739-B1656726C2A5}"/>
              </a:ext>
            </a:extLst>
          </p:cNvPr>
          <p:cNvSpPr txBox="1"/>
          <p:nvPr/>
        </p:nvSpPr>
        <p:spPr>
          <a:xfrm>
            <a:off x="1193255" y="2927732"/>
            <a:ext cx="371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얼마나 많은 층을 사용할 것인가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11C3-4BBD-4AD3-AEA7-7A05B07B5F51}"/>
              </a:ext>
            </a:extLst>
          </p:cNvPr>
          <p:cNvSpPr txBox="1"/>
          <p:nvPr/>
        </p:nvSpPr>
        <p:spPr>
          <a:xfrm>
            <a:off x="1193255" y="3424658"/>
            <a:ext cx="427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층에 얼마나 많은 유닛을 둘 것인가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F3B7650-EBF8-45C8-8C10-F851E8538B69}"/>
              </a:ext>
            </a:extLst>
          </p:cNvPr>
          <p:cNvCxnSpPr>
            <a:cxnSpLocks/>
          </p:cNvCxnSpPr>
          <p:nvPr/>
        </p:nvCxnSpPr>
        <p:spPr>
          <a:xfrm>
            <a:off x="3211275" y="3861913"/>
            <a:ext cx="0" cy="4374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2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4C589-EDED-4604-8226-0749132802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신경망 모델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53843-756C-4312-BB11-FCBC2C49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5" y="1690688"/>
            <a:ext cx="5220429" cy="146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44EDA6-4AD8-4314-A038-9E121B39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5" y="3871357"/>
            <a:ext cx="3400900" cy="11145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D54709-FC6A-41E4-A7EB-F58C99829B18}"/>
              </a:ext>
            </a:extLst>
          </p:cNvPr>
          <p:cNvGrpSpPr/>
          <p:nvPr/>
        </p:nvGrpSpPr>
        <p:grpSpPr>
          <a:xfrm>
            <a:off x="3657600" y="2862229"/>
            <a:ext cx="3462329" cy="2327165"/>
            <a:chOff x="3657600" y="2862229"/>
            <a:chExt cx="3462329" cy="232716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45BF307-7025-475E-8397-357B9F59F219}"/>
                </a:ext>
              </a:extLst>
            </p:cNvPr>
            <p:cNvSpPr/>
            <p:nvPr/>
          </p:nvSpPr>
          <p:spPr>
            <a:xfrm>
              <a:off x="3657600" y="2862229"/>
              <a:ext cx="561975" cy="238364"/>
            </a:xfrm>
            <a:prstGeom prst="ellipse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B8B3D6C-96EE-4AA0-9705-8D33D618291D}"/>
                </a:ext>
              </a:extLst>
            </p:cNvPr>
            <p:cNvCxnSpPr>
              <a:cxnSpLocks/>
            </p:cNvCxnSpPr>
            <p:nvPr/>
          </p:nvCxnSpPr>
          <p:spPr>
            <a:xfrm>
              <a:off x="4105385" y="3076449"/>
              <a:ext cx="3014544" cy="21129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F0BCB1-4037-451C-A1E8-0D3BC5A70CF0}"/>
              </a:ext>
            </a:extLst>
          </p:cNvPr>
          <p:cNvGrpSpPr/>
          <p:nvPr/>
        </p:nvGrpSpPr>
        <p:grpSpPr>
          <a:xfrm>
            <a:off x="3667125" y="2237616"/>
            <a:ext cx="3390900" cy="481977"/>
            <a:chOff x="3667125" y="2237616"/>
            <a:chExt cx="3390900" cy="481977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1B7CC61-8F0D-49EB-9060-7FE61178D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625" y="2237616"/>
              <a:ext cx="2819400" cy="33982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336F0A0-2DB6-404A-9620-C87D4A58B6BD}"/>
                </a:ext>
              </a:extLst>
            </p:cNvPr>
            <p:cNvSpPr/>
            <p:nvPr/>
          </p:nvSpPr>
          <p:spPr>
            <a:xfrm>
              <a:off x="3667125" y="2481229"/>
              <a:ext cx="561975" cy="238364"/>
            </a:xfrm>
            <a:prstGeom prst="ellipse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딥러닝에서 사용하는 활성화함수">
            <a:extLst>
              <a:ext uri="{FF2B5EF4-FFF2-40B4-BE49-F238E27FC236}">
                <a16:creationId xmlns:a16="http://schemas.microsoft.com/office/drawing/2014/main" id="{11F74E48-2B82-4A79-AAF2-9207C4AB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39" y="4124188"/>
            <a:ext cx="3532448" cy="22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u">
            <a:extLst>
              <a:ext uri="{FF2B5EF4-FFF2-40B4-BE49-F238E27FC236}">
                <a16:creationId xmlns:a16="http://schemas.microsoft.com/office/drawing/2014/main" id="{9752929A-EC7A-4E85-88AE-D7F20DE0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39" y="1238251"/>
            <a:ext cx="3532448" cy="22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BEDFC-CF50-4276-9A94-55E95810820B}"/>
              </a:ext>
            </a:extLst>
          </p:cNvPr>
          <p:cNvGrpSpPr/>
          <p:nvPr/>
        </p:nvGrpSpPr>
        <p:grpSpPr>
          <a:xfrm>
            <a:off x="2552700" y="4468985"/>
            <a:ext cx="1757726" cy="934629"/>
            <a:chOff x="2552700" y="4468985"/>
            <a:chExt cx="1757726" cy="93462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FB64278-A4C5-4DCF-AABE-F9D722BD0B24}"/>
                </a:ext>
              </a:extLst>
            </p:cNvPr>
            <p:cNvSpPr/>
            <p:nvPr/>
          </p:nvSpPr>
          <p:spPr>
            <a:xfrm>
              <a:off x="2552700" y="4468985"/>
              <a:ext cx="1400175" cy="238364"/>
            </a:xfrm>
            <a:prstGeom prst="ellipse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658E336-7E59-4286-B3DA-1721484AC03D}"/>
                </a:ext>
              </a:extLst>
            </p:cNvPr>
            <p:cNvCxnSpPr>
              <a:cxnSpLocks/>
              <a:stCxn id="24" idx="5"/>
              <a:endCxn id="28" idx="0"/>
            </p:cNvCxnSpPr>
            <p:nvPr/>
          </p:nvCxnSpPr>
          <p:spPr>
            <a:xfrm>
              <a:off x="3747824" y="4672441"/>
              <a:ext cx="562602" cy="731173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4329DF3-761B-4C77-ACE4-4EF820F227C8}"/>
              </a:ext>
            </a:extLst>
          </p:cNvPr>
          <p:cNvSpPr txBox="1"/>
          <p:nvPr/>
        </p:nvSpPr>
        <p:spPr>
          <a:xfrm>
            <a:off x="2695938" y="5403614"/>
            <a:ext cx="32289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확률 분포 간의 차이를 측정</a:t>
            </a:r>
          </a:p>
        </p:txBody>
      </p:sp>
    </p:spTree>
    <p:extLst>
      <p:ext uri="{BB962C8B-B14F-4D97-AF65-F5344CB8AC3E}">
        <p14:creationId xmlns:p14="http://schemas.microsoft.com/office/powerpoint/2010/main" val="35303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B02AA-3A39-48E1-9ED2-6885D6B27D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훈련 검증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B511F-94C4-4B23-B61C-E6BDA7B8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1" y="1833498"/>
            <a:ext cx="3848637" cy="924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119B5D-2099-46A5-8AB4-50A42198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1" y="3138409"/>
            <a:ext cx="4048690" cy="111458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1233E56-B22A-4782-A4EE-F0930DCEC484}"/>
              </a:ext>
            </a:extLst>
          </p:cNvPr>
          <p:cNvSpPr/>
          <p:nvPr/>
        </p:nvSpPr>
        <p:spPr>
          <a:xfrm>
            <a:off x="2457463" y="3576517"/>
            <a:ext cx="561975" cy="238364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923C00-43FF-4EBE-B2EF-88AAA54705C4}"/>
              </a:ext>
            </a:extLst>
          </p:cNvPr>
          <p:cNvSpPr/>
          <p:nvPr/>
        </p:nvSpPr>
        <p:spPr>
          <a:xfrm>
            <a:off x="1141784" y="1928135"/>
            <a:ext cx="410791" cy="2054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B55CE4-2EED-4D71-8B69-A1474E3FFA2E}"/>
              </a:ext>
            </a:extLst>
          </p:cNvPr>
          <p:cNvSpPr/>
          <p:nvPr/>
        </p:nvSpPr>
        <p:spPr>
          <a:xfrm>
            <a:off x="1141784" y="2290085"/>
            <a:ext cx="410791" cy="2054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7722D0-0319-4791-BBFD-E9EB5CD94A66}"/>
              </a:ext>
            </a:extLst>
          </p:cNvPr>
          <p:cNvSpPr/>
          <p:nvPr/>
        </p:nvSpPr>
        <p:spPr>
          <a:xfrm>
            <a:off x="3723059" y="3966485"/>
            <a:ext cx="410791" cy="2054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C9BD9E-0B58-4855-BFB2-C01EAABA1A3C}"/>
              </a:ext>
            </a:extLst>
          </p:cNvPr>
          <p:cNvSpPr/>
          <p:nvPr/>
        </p:nvSpPr>
        <p:spPr>
          <a:xfrm>
            <a:off x="4227884" y="3966485"/>
            <a:ext cx="410791" cy="2054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D6CBC43-62C3-4856-9221-6DB250D6157F}"/>
              </a:ext>
            </a:extLst>
          </p:cNvPr>
          <p:cNvCxnSpPr>
            <a:cxnSpLocks/>
          </p:cNvCxnSpPr>
          <p:nvPr/>
        </p:nvCxnSpPr>
        <p:spPr>
          <a:xfrm>
            <a:off x="2738450" y="3814881"/>
            <a:ext cx="0" cy="98571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8A6CB6-DEA7-43C6-959F-ADD8B4A3CED3}"/>
              </a:ext>
            </a:extLst>
          </p:cNvPr>
          <p:cNvSpPr txBox="1"/>
          <p:nvPr/>
        </p:nvSpPr>
        <p:spPr>
          <a:xfrm>
            <a:off x="1824058" y="4971452"/>
            <a:ext cx="18287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반복 학습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E4AD35-5271-4112-988A-E3DE8A2A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08" y="1386905"/>
            <a:ext cx="6723100" cy="48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BBAA1D1-FA5B-4AD4-9D24-69A9168821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훈련 검증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4D651C-617E-48A5-84B1-3CDE33389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0"/>
          <a:stretch/>
        </p:blipFill>
        <p:spPr>
          <a:xfrm>
            <a:off x="6812323" y="1306903"/>
            <a:ext cx="3709991" cy="2819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A966C9-0B6B-410F-8114-6F26E178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2"/>
          <a:stretch/>
        </p:blipFill>
        <p:spPr>
          <a:xfrm>
            <a:off x="6667357" y="3987461"/>
            <a:ext cx="3854957" cy="2819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10D32A-5D49-44A9-AD6A-A213EDD6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6903"/>
            <a:ext cx="4363059" cy="27054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63B548-31D2-4D3D-B25D-995844047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79"/>
          <a:stretch/>
        </p:blipFill>
        <p:spPr>
          <a:xfrm>
            <a:off x="838200" y="4263725"/>
            <a:ext cx="4363059" cy="2152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893780D-A914-4A3D-9EDF-30E3B526098C}"/>
              </a:ext>
            </a:extLst>
          </p:cNvPr>
          <p:cNvSpPr/>
          <p:nvPr/>
        </p:nvSpPr>
        <p:spPr>
          <a:xfrm>
            <a:off x="5467816" y="2511830"/>
            <a:ext cx="955286" cy="263467"/>
          </a:xfrm>
          <a:prstGeom prst="rightArrow">
            <a:avLst>
              <a:gd name="adj1" fmla="val 31117"/>
              <a:gd name="adj2" fmla="val 5566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A632F1B-3136-4F05-86DD-401D30A50866}"/>
              </a:ext>
            </a:extLst>
          </p:cNvPr>
          <p:cNvSpPr/>
          <p:nvPr/>
        </p:nvSpPr>
        <p:spPr>
          <a:xfrm>
            <a:off x="5456665" y="5092386"/>
            <a:ext cx="955286" cy="263467"/>
          </a:xfrm>
          <a:prstGeom prst="rightArrow">
            <a:avLst>
              <a:gd name="adj1" fmla="val 31117"/>
              <a:gd name="adj2" fmla="val 5566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1AE777A-3BEE-47AE-A082-CF50E68E8B0D}"/>
              </a:ext>
            </a:extLst>
          </p:cNvPr>
          <p:cNvSpPr/>
          <p:nvPr/>
        </p:nvSpPr>
        <p:spPr>
          <a:xfrm>
            <a:off x="7680526" y="5521843"/>
            <a:ext cx="768149" cy="450332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CC2D8E-2C22-4F0C-9551-E391D33D9940}"/>
              </a:ext>
            </a:extLst>
          </p:cNvPr>
          <p:cNvCxnSpPr>
            <a:cxnSpLocks/>
          </p:cNvCxnSpPr>
          <p:nvPr/>
        </p:nvCxnSpPr>
        <p:spPr>
          <a:xfrm flipV="1">
            <a:off x="8243887" y="5340200"/>
            <a:ext cx="350948" cy="2189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717219-F2F0-4567-B51F-2A2B033BEBB2}"/>
              </a:ext>
            </a:extLst>
          </p:cNvPr>
          <p:cNvSpPr txBox="1"/>
          <p:nvPr/>
        </p:nvSpPr>
        <p:spPr>
          <a:xfrm>
            <a:off x="8419361" y="4912978"/>
            <a:ext cx="18780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정확도가 감소함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623DBD9C-4683-4EE5-ADA4-C011DC6795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 panose="020B0502040504020204" pitchFamily="34" charset="0"/>
              </a:rPr>
              <a:t>이번 챕터에서는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6D6B075-E615-4F69-A5EA-3A78CB5C7CA7}"/>
              </a:ext>
            </a:extLst>
          </p:cNvPr>
          <p:cNvSpPr/>
          <p:nvPr/>
        </p:nvSpPr>
        <p:spPr>
          <a:xfrm>
            <a:off x="1123950" y="1924051"/>
            <a:ext cx="5114925" cy="8572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신경망을 사용하여 실제 문제를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풀어보기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A1AA5E3-13EE-461C-8127-FEAB0BC52E45}"/>
              </a:ext>
            </a:extLst>
          </p:cNvPr>
          <p:cNvSpPr/>
          <p:nvPr/>
        </p:nvSpPr>
        <p:spPr>
          <a:xfrm>
            <a:off x="3681413" y="3429000"/>
            <a:ext cx="5114925" cy="8572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신경망의 핵심 구성 요소들을 살펴보기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65E1FA-551E-472A-9938-33D75C88A21A}"/>
              </a:ext>
            </a:extLst>
          </p:cNvPr>
          <p:cNvSpPr/>
          <p:nvPr/>
        </p:nvSpPr>
        <p:spPr>
          <a:xfrm>
            <a:off x="6238875" y="4929185"/>
            <a:ext cx="5114925" cy="8572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 가지 예제로 실전문제 해결해보기</a:t>
            </a:r>
          </a:p>
        </p:txBody>
      </p:sp>
    </p:spTree>
    <p:extLst>
      <p:ext uri="{BB962C8B-B14F-4D97-AF65-F5344CB8AC3E}">
        <p14:creationId xmlns:p14="http://schemas.microsoft.com/office/powerpoint/2010/main" val="391018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76DD2D7-AD3B-410E-BD8A-E2065545BB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훈련 검증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296DC-6901-48EA-AC3D-9FA0F81899CF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과적합이 발생해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인 뒤 다시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567C3-2DAC-4AED-9097-95FB8469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69" y="2181051"/>
            <a:ext cx="4020111" cy="12479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D1875F6-0C17-4E3B-906E-69A9A03FA5FF}"/>
              </a:ext>
            </a:extLst>
          </p:cNvPr>
          <p:cNvSpPr/>
          <p:nvPr/>
        </p:nvSpPr>
        <p:spPr>
          <a:xfrm>
            <a:off x="2590813" y="2607421"/>
            <a:ext cx="561975" cy="238364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A3D80C-F806-4718-9DDC-49FE3AFD6B01}"/>
              </a:ext>
            </a:extLst>
          </p:cNvPr>
          <p:cNvCxnSpPr>
            <a:cxnSpLocks/>
          </p:cNvCxnSpPr>
          <p:nvPr/>
        </p:nvCxnSpPr>
        <p:spPr>
          <a:xfrm>
            <a:off x="2852750" y="2831585"/>
            <a:ext cx="0" cy="98571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60B323-255B-49FB-B547-509F8F56A447}"/>
              </a:ext>
            </a:extLst>
          </p:cNvPr>
          <p:cNvSpPr txBox="1"/>
          <p:nvPr/>
        </p:nvSpPr>
        <p:spPr>
          <a:xfrm>
            <a:off x="1938358" y="3988156"/>
            <a:ext cx="18287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반복 학습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BD1B18-2F66-4EA4-AE9D-A04ED8AB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1" y="1702873"/>
            <a:ext cx="3905795" cy="267689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741BD16-D9D1-4F1A-ADF8-72DFC25072A0}"/>
              </a:ext>
            </a:extLst>
          </p:cNvPr>
          <p:cNvSpPr/>
          <p:nvPr/>
        </p:nvSpPr>
        <p:spPr>
          <a:xfrm>
            <a:off x="5426195" y="2884517"/>
            <a:ext cx="955286" cy="263467"/>
          </a:xfrm>
          <a:prstGeom prst="rightArrow">
            <a:avLst>
              <a:gd name="adj1" fmla="val 31117"/>
              <a:gd name="adj2" fmla="val 5566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26876-D718-4F56-B882-E1CF7E12EC12}"/>
              </a:ext>
            </a:extLst>
          </p:cNvPr>
          <p:cNvSpPr txBox="1"/>
          <p:nvPr/>
        </p:nvSpPr>
        <p:spPr>
          <a:xfrm>
            <a:off x="6381481" y="4659481"/>
            <a:ext cx="535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학습했을 때 보다 더 좋은 정확도를 보임</a:t>
            </a:r>
          </a:p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46BFF0C-F914-4082-8501-5EDE3C7A67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실험 및 정리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D0633-B7EC-4D0D-A14C-46123870F9FC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추가실험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5A1DB-0905-4A90-9DC0-ED12A04F7949}"/>
              </a:ext>
            </a:extLst>
          </p:cNvPr>
          <p:cNvSpPr txBox="1"/>
          <p:nvPr/>
        </p:nvSpPr>
        <p:spPr>
          <a:xfrm>
            <a:off x="838197" y="315491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ABB0F-F168-43E8-A173-2D2ADAEE08A6}"/>
              </a:ext>
            </a:extLst>
          </p:cNvPr>
          <p:cNvSpPr txBox="1"/>
          <p:nvPr/>
        </p:nvSpPr>
        <p:spPr>
          <a:xfrm>
            <a:off x="838197" y="3638550"/>
            <a:ext cx="93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신경망에 주입하기 위해서는 전처리가 필요함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B5D87-13B9-4C2E-A3E0-C757EE6CA3D7}"/>
              </a:ext>
            </a:extLst>
          </p:cNvPr>
          <p:cNvSpPr txBox="1"/>
          <p:nvPr/>
        </p:nvSpPr>
        <p:spPr>
          <a:xfrm>
            <a:off x="838196" y="4122181"/>
            <a:ext cx="870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 문제에서 출력은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Sigmoid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함수의 층으로 끝남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D4DFC-B937-4390-85ED-DD65291F5224}"/>
              </a:ext>
            </a:extLst>
          </p:cNvPr>
          <p:cNvSpPr txBox="1"/>
          <p:nvPr/>
        </p:nvSpPr>
        <p:spPr>
          <a:xfrm>
            <a:off x="838196" y="4605812"/>
            <a:ext cx="790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사이의 스칼라 값을 출력하기 때문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31279-C874-4E33-817A-E547B840BC08}"/>
              </a:ext>
            </a:extLst>
          </p:cNvPr>
          <p:cNvSpPr txBox="1"/>
          <p:nvPr/>
        </p:nvSpPr>
        <p:spPr>
          <a:xfrm>
            <a:off x="838195" y="5089443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장에서 사용한 모델의 설정 값을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CB14-C579-4888-BEC9-1290F93D036C}"/>
              </a:ext>
            </a:extLst>
          </p:cNvPr>
          <p:cNvSpPr txBox="1"/>
          <p:nvPr/>
        </p:nvSpPr>
        <p:spPr>
          <a:xfrm>
            <a:off x="838197" y="1978107"/>
            <a:ext cx="93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층을 더 늘리거나 줄여본다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52137-DCBF-45EF-A688-0B92E254B556}"/>
              </a:ext>
            </a:extLst>
          </p:cNvPr>
          <p:cNvSpPr txBox="1"/>
          <p:nvPr/>
        </p:nvSpPr>
        <p:spPr>
          <a:xfrm>
            <a:off x="838197" y="2450192"/>
            <a:ext cx="93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유닛의 개수를 더 늘리거나 줄여본다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12053"/>
            <a:ext cx="445090" cy="445090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33334" y="3755297"/>
            <a:ext cx="1032380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1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2020305056 </a:t>
            </a:r>
            <a:r>
              <a:rPr lang="ko-KR" altLang="en-US" sz="1200" kern="0" spc="1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이지원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761905" y="2463800"/>
            <a:ext cx="10666667" cy="995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67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3.5 </a:t>
            </a:r>
            <a:r>
              <a:rPr lang="ko-KR" altLang="en-US" sz="5867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뉴스 기사 분류 </a:t>
            </a:r>
            <a:r>
              <a:rPr lang="en-US" altLang="ko-KR" sz="5867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</a:t>
            </a:r>
            <a:r>
              <a:rPr lang="ko-KR" altLang="en-US" sz="5867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다중 분류</a:t>
            </a:r>
            <a:endParaRPr lang="en-US" sz="66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8181" y="939800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885" y="2407621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로이터 데이터셋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1801" y="1970363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285884" y="2855815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데이터 준비 </a:t>
                      </a:r>
                      <a:endParaRPr lang="en-US" sz="1400" b="1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4285884" y="4202519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05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데이터에 대해 예측하기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5"/>
          <p:cNvGraphicFramePr>
            <a:graphicFrameLocks noGrp="1"/>
          </p:cNvGraphicFramePr>
          <p:nvPr/>
        </p:nvGraphicFramePr>
        <p:xfrm>
          <a:off x="4285884" y="3753618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훈련 검증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285884" y="3304717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모델 구성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1E1D3B4-2527-49AC-8868-2FC27146010E}"/>
              </a:ext>
            </a:extLst>
          </p:cNvPr>
          <p:cNvGraphicFramePr>
            <a:graphicFrameLocks noGrp="1"/>
          </p:cNvGraphicFramePr>
          <p:nvPr/>
        </p:nvGraphicFramePr>
        <p:xfrm>
          <a:off x="4279258" y="4651421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06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레이블과 손실 다루기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D1B7A504-9094-4EA2-BB10-8EA8C68C318B}"/>
              </a:ext>
            </a:extLst>
          </p:cNvPr>
          <p:cNvGraphicFramePr>
            <a:graphicFrameLocks noGrp="1"/>
          </p:cNvGraphicFramePr>
          <p:nvPr/>
        </p:nvGraphicFramePr>
        <p:xfrm>
          <a:off x="4285884" y="5099615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07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대용량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중간층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C69644F0-F9F4-43DC-B205-F5DB63991C2D}"/>
              </a:ext>
            </a:extLst>
          </p:cNvPr>
          <p:cNvGraphicFramePr>
            <a:graphicFrameLocks noGrp="1"/>
          </p:cNvGraphicFramePr>
          <p:nvPr/>
        </p:nvGraphicFramePr>
        <p:xfrm>
          <a:off x="4285884" y="5547809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08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추가 실험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5618F41F-A72A-4DA9-8668-B5FC51B7A47F}"/>
              </a:ext>
            </a:extLst>
          </p:cNvPr>
          <p:cNvGraphicFramePr>
            <a:graphicFrameLocks noGrp="1"/>
          </p:cNvGraphicFramePr>
          <p:nvPr/>
        </p:nvGraphicFramePr>
        <p:xfrm>
          <a:off x="4285884" y="5979069"/>
          <a:ext cx="3621929" cy="28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09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정리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로이터 데이터셋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20934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87913" y="1409832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5600" y="3327400"/>
            <a:ext cx="5306370" cy="2641601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65200" y="1649826"/>
            <a:ext cx="6420396" cy="16742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정답의 클래스가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여러개인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데이터셋을 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분류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하는 문제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0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마지막 층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유닛이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N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개인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Dense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레이어 사용 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0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optimizer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‘</a:t>
            </a:r>
            <a:r>
              <a:rPr lang="en-US" altLang="ko-KR" sz="1333" dirty="0" err="1">
                <a:solidFill>
                  <a:srgbClr val="202124"/>
                </a:solidFill>
                <a:latin typeface="Apple SD Gothic Neo"/>
              </a:rPr>
              <a:t>softmax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loss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'</a:t>
            </a:r>
            <a:r>
              <a:rPr lang="en-US" altLang="ko-KR" sz="1333" dirty="0" err="1">
                <a:solidFill>
                  <a:srgbClr val="202124"/>
                </a:solidFill>
                <a:latin typeface="Apple SD Gothic Neo"/>
              </a:rPr>
              <a:t>categorical_crossentropy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'</a:t>
            </a:r>
            <a:endParaRPr lang="en-US" sz="1333" dirty="0"/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다중 분류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6443" y="3340342"/>
            <a:ext cx="610294" cy="458547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16346" y="3870424"/>
            <a:ext cx="29720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>
                <a:solidFill>
                  <a:srgbClr val="000000"/>
                </a:solidFill>
                <a:latin typeface="S-Core Dream 4 Regular" pitchFamily="34" charset="0"/>
              </a:rPr>
              <a:t>단일 레이블 다중 분류</a:t>
            </a:r>
            <a:endParaRPr lang="en-US" sz="1200" dirty="0"/>
          </a:p>
        </p:txBody>
      </p:sp>
      <p:sp>
        <p:nvSpPr>
          <p:cNvPr id="27" name="Object 27"/>
          <p:cNvSpPr txBox="1"/>
          <p:nvPr/>
        </p:nvSpPr>
        <p:spPr>
          <a:xfrm>
            <a:off x="5816347" y="4205988"/>
            <a:ext cx="40876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각 데이터 포인트가 정확히 하나의 범주로 분류되는 문제</a:t>
            </a:r>
            <a:endParaRPr lang="en-US" sz="1200" dirty="0"/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600DEE3-B053-49DE-8209-5573FB06EBF7}"/>
              </a:ext>
            </a:extLst>
          </p:cNvPr>
          <p:cNvSpPr txBox="1"/>
          <p:nvPr/>
        </p:nvSpPr>
        <p:spPr>
          <a:xfrm>
            <a:off x="5816346" y="4889798"/>
            <a:ext cx="29720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다중</a:t>
            </a:r>
            <a:r>
              <a:rPr lang="ko-KR" altLang="en-US" sz="1200" dirty="0">
                <a:solidFill>
                  <a:srgbClr val="000000"/>
                </a:solidFill>
                <a:latin typeface="S-Core Dream 4 Regular" pitchFamily="34" charset="0"/>
              </a:rPr>
              <a:t> 레이블 다중 분류</a:t>
            </a:r>
            <a:endParaRPr lang="en-US" sz="1200" dirty="0"/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B7B69BFD-36DC-465A-9083-2F0165370032}"/>
              </a:ext>
            </a:extLst>
          </p:cNvPr>
          <p:cNvSpPr txBox="1"/>
          <p:nvPr/>
        </p:nvSpPr>
        <p:spPr>
          <a:xfrm>
            <a:off x="5816347" y="5225362"/>
            <a:ext cx="40876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각 데이터 포인트가 여러 개의 범주로 분류되는 문제</a:t>
            </a:r>
            <a:endParaRPr 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5662F5-4B23-43B8-95E3-98470955161F}"/>
              </a:ext>
            </a:extLst>
          </p:cNvPr>
          <p:cNvSpPr/>
          <p:nvPr/>
        </p:nvSpPr>
        <p:spPr>
          <a:xfrm>
            <a:off x="5816346" y="3841449"/>
            <a:ext cx="4164239" cy="722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3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42311" y="1286744"/>
            <a:ext cx="6274362" cy="2412186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5328" y="1714286"/>
            <a:ext cx="4607873" cy="1257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en-US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1986</a:t>
            </a:r>
            <a:r>
              <a:rPr lang="ko-KR" altLang="en-US" sz="1333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년 로이터에서 공개한 짧은 뉴스 기사와 토픽의 집합</a:t>
            </a:r>
            <a:endParaRPr lang="en-US" altLang="ko-KR" sz="1333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ko-KR" altLang="en-US" sz="1333" dirty="0"/>
              <a:t>텍스트 분류를 위해 널리 사용되는 데이터셋</a:t>
            </a:r>
            <a:endParaRPr lang="en-US" altLang="ko-KR" sz="1333" dirty="0"/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en-US" sz="1333" dirty="0"/>
              <a:t>46</a:t>
            </a:r>
            <a:r>
              <a:rPr lang="ko-KR" altLang="en-US" sz="1333" dirty="0"/>
              <a:t>개의 토픽 </a:t>
            </a:r>
            <a:r>
              <a:rPr lang="en-US" altLang="ko-KR" sz="1333" dirty="0"/>
              <a:t>&amp; </a:t>
            </a:r>
            <a:r>
              <a:rPr lang="ko-KR" altLang="en-US" sz="1333" dirty="0"/>
              <a:t>각 토픽당 </a:t>
            </a:r>
            <a:r>
              <a:rPr lang="en-US" altLang="ko-KR" sz="1333" dirty="0"/>
              <a:t>10</a:t>
            </a:r>
            <a:r>
              <a:rPr lang="ko-KR" altLang="en-US" sz="1333" dirty="0"/>
              <a:t>개의 샘플 보유</a:t>
            </a:r>
            <a:endParaRPr lang="en-US" sz="1333" dirty="0"/>
          </a:p>
        </p:txBody>
      </p:sp>
      <p:sp>
        <p:nvSpPr>
          <p:cNvPr id="13" name="Object 13"/>
          <p:cNvSpPr txBox="1"/>
          <p:nvPr/>
        </p:nvSpPr>
        <p:spPr>
          <a:xfrm>
            <a:off x="788297" y="855857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로이터 데이터셋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46607" y="1346200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2310" y="3994880"/>
            <a:ext cx="6274363" cy="2412186"/>
            <a:chOff x="6742857" y="6000768"/>
            <a:chExt cx="9904762" cy="36182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3153" y="1299685"/>
            <a:ext cx="602759" cy="483618"/>
            <a:chOff x="6624121" y="1904762"/>
            <a:chExt cx="904138" cy="7254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030024"/>
              <a:ext cx="904138" cy="600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01</a:t>
              </a:r>
              <a:endParaRPr lang="en-US" sz="1200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0993071" y="3994880"/>
            <a:ext cx="602759" cy="444445"/>
            <a:chOff x="15862217" y="6000768"/>
            <a:chExt cx="904138" cy="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5862217" y="6218362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548144" y="4278442"/>
            <a:ext cx="5791200" cy="17186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) : 8,982 </a:t>
            </a: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 : 2,264</a:t>
            </a: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sz="1200" dirty="0" err="1"/>
              <a:t>train_data</a:t>
            </a:r>
            <a:r>
              <a:rPr lang="en-US" sz="1200" dirty="0"/>
              <a:t>[10] :  [1, 245, 273, 207, 156, 53, ------ , 4329, 17, 12]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 </a:t>
            </a:r>
            <a:r>
              <a:rPr lang="ko-KR" altLang="en-US" sz="1200" dirty="0"/>
              <a:t>각</a:t>
            </a:r>
            <a:r>
              <a:rPr lang="en-US" sz="1200" dirty="0"/>
              <a:t> </a:t>
            </a:r>
            <a:r>
              <a:rPr lang="ko-KR" altLang="en-US" sz="1200" dirty="0"/>
              <a:t>샘플을 정수 리스트로 저장한 형태</a:t>
            </a:r>
            <a:endParaRPr 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69E66-6639-4B96-9BA0-A7B400837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816" y="1968564"/>
            <a:ext cx="5736413" cy="5190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Object 38">
            <a:extLst>
              <a:ext uri="{FF2B5EF4-FFF2-40B4-BE49-F238E27FC236}">
                <a16:creationId xmlns:a16="http://schemas.microsoft.com/office/drawing/2014/main" id="{AE29BC85-11DA-42D3-9309-68F190431C6A}"/>
              </a:ext>
            </a:extLst>
          </p:cNvPr>
          <p:cNvSpPr txBox="1"/>
          <p:nvPr/>
        </p:nvSpPr>
        <p:spPr>
          <a:xfrm>
            <a:off x="5461061" y="2774474"/>
            <a:ext cx="56397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altLang="ko-KR" sz="1200" dirty="0" err="1"/>
              <a:t>num_words</a:t>
            </a:r>
            <a:r>
              <a:rPr lang="en-US" altLang="ko-KR" sz="1200" dirty="0"/>
              <a:t>=10000 : </a:t>
            </a:r>
            <a:r>
              <a:rPr lang="ko-KR" altLang="en-US" sz="1200" dirty="0"/>
              <a:t>데이터에서 가장 자주 등장하는 단어 </a:t>
            </a:r>
            <a:r>
              <a:rPr lang="en-US" altLang="ko-KR" sz="1200" dirty="0"/>
              <a:t>1</a:t>
            </a:r>
            <a:r>
              <a:rPr lang="ko-KR" altLang="en-US" sz="1200" dirty="0"/>
              <a:t>만개로 제한하는 기능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25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데이터 준비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87913" y="1409832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9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2">
            <a:extLst>
              <a:ext uri="{FF2B5EF4-FFF2-40B4-BE49-F238E27FC236}">
                <a16:creationId xmlns:a16="http://schemas.microsoft.com/office/drawing/2014/main" id="{9703EA8A-27AD-4645-BC7C-406726CB3D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3781" y="3746863"/>
            <a:ext cx="6290008" cy="2717074"/>
          </a:xfrm>
          <a:prstGeom prst="rect">
            <a:avLst/>
          </a:prstGeom>
        </p:spPr>
      </p:pic>
      <p:pic>
        <p:nvPicPr>
          <p:cNvPr id="23" name="Object 2">
            <a:extLst>
              <a:ext uri="{FF2B5EF4-FFF2-40B4-BE49-F238E27FC236}">
                <a16:creationId xmlns:a16="http://schemas.microsoft.com/office/drawing/2014/main" id="{A984995B-DF23-4F81-92DC-53DBC42817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6889" y="800656"/>
            <a:ext cx="6290008" cy="27170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5200" y="1649825"/>
            <a:ext cx="6420396" cy="1257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33" dirty="0"/>
              <a:t>레이블을 벡터로 바꾸는 방법</a:t>
            </a:r>
            <a:endParaRPr lang="en-US" altLang="ko-KR" sz="1333" dirty="0"/>
          </a:p>
          <a:p>
            <a:pPr>
              <a:lnSpc>
                <a:spcPct val="200000"/>
              </a:lnSpc>
            </a:pPr>
            <a:r>
              <a:rPr lang="en-US" sz="1333" dirty="0"/>
              <a:t>1) </a:t>
            </a:r>
            <a:r>
              <a:rPr lang="ko-KR" altLang="en-US" sz="1333" dirty="0"/>
              <a:t>레이블 리스트를 정수 </a:t>
            </a:r>
            <a:r>
              <a:rPr lang="ko-KR" altLang="en-US" sz="1333" dirty="0" err="1"/>
              <a:t>텐서로</a:t>
            </a:r>
            <a:r>
              <a:rPr lang="ko-KR" altLang="en-US" sz="1333" dirty="0"/>
              <a:t> 변환</a:t>
            </a:r>
            <a:br>
              <a:rPr lang="en-US" sz="1333" dirty="0"/>
            </a:br>
            <a:r>
              <a:rPr lang="en-US" sz="1333" dirty="0"/>
              <a:t>2) </a:t>
            </a:r>
            <a:r>
              <a:rPr lang="ko-KR" altLang="en-US" sz="1333" dirty="0"/>
              <a:t>원</a:t>
            </a:r>
            <a:r>
              <a:rPr lang="en-US" altLang="ko-KR" sz="1333" dirty="0"/>
              <a:t>-</a:t>
            </a:r>
            <a:r>
              <a:rPr lang="ko-KR" altLang="en-US" sz="1333" dirty="0"/>
              <a:t>핫 인코딩 </a:t>
            </a:r>
            <a:r>
              <a:rPr lang="en-US" altLang="ko-KR" sz="1333" dirty="0"/>
              <a:t>(</a:t>
            </a:r>
            <a:r>
              <a:rPr lang="ko-KR" altLang="en-US" sz="1333" dirty="0"/>
              <a:t>범주형 데이터에 널리 사용</a:t>
            </a:r>
            <a:r>
              <a:rPr lang="en-US" altLang="ko-KR" sz="1333" dirty="0"/>
              <a:t>)</a:t>
            </a:r>
            <a:endParaRPr lang="en-US" sz="1333" dirty="0"/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데이터 준비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8920" y="800655"/>
            <a:ext cx="610294" cy="458547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3084F8-BA1A-4C36-95A9-940EC90C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4310939"/>
            <a:ext cx="2661851" cy="1346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496EF1A-D7B5-452A-9167-32A7E2463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701" y="932554"/>
            <a:ext cx="3251200" cy="1681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F78B31-67CD-494F-A8D2-94CB828D20CE}"/>
              </a:ext>
            </a:extLst>
          </p:cNvPr>
          <p:cNvSpPr txBox="1"/>
          <p:nvPr/>
        </p:nvSpPr>
        <p:spPr>
          <a:xfrm>
            <a:off x="6611301" y="2670302"/>
            <a:ext cx="3810000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en-US" altLang="ko-KR" sz="1200" dirty="0"/>
              <a:t>results : 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(sequences), dimension) 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형태를 가짐</a:t>
            </a:r>
            <a:endParaRPr lang="en-US" altLang="ko-KR" sz="1200" dirty="0"/>
          </a:p>
          <a:p>
            <a:pPr marL="190510" indent="-190510">
              <a:lnSpc>
                <a:spcPct val="200000"/>
              </a:lnSpc>
              <a:buFontTx/>
              <a:buChar char="-"/>
            </a:pPr>
            <a:r>
              <a:rPr lang="en-US" altLang="ko-KR" sz="1200" dirty="0"/>
              <a:t>for</a:t>
            </a:r>
            <a:r>
              <a:rPr lang="ko-KR" altLang="en-US" sz="1200" dirty="0"/>
              <a:t>문 </a:t>
            </a:r>
            <a:r>
              <a:rPr lang="en-US" altLang="ko-KR" sz="1200" dirty="0"/>
              <a:t>: results[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에서 특정 인덱스의 위치를 </a:t>
            </a:r>
            <a:r>
              <a:rPr lang="en-US" altLang="ko-KR" sz="1200" dirty="0"/>
              <a:t>1</a:t>
            </a:r>
            <a:r>
              <a:rPr lang="ko-KR" altLang="en-US" sz="1200" dirty="0"/>
              <a:t>로 만듦</a:t>
            </a: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DE92FA1F-3F3A-47B1-9927-9C8763B4DE8E}"/>
              </a:ext>
            </a:extLst>
          </p:cNvPr>
          <p:cNvSpPr txBox="1"/>
          <p:nvPr/>
        </p:nvSpPr>
        <p:spPr>
          <a:xfrm>
            <a:off x="5564278" y="815410"/>
            <a:ext cx="6027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sz="1200" dirty="0"/>
          </a:p>
        </p:txBody>
      </p: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3651D9AE-0BE3-48C3-B5CF-F4997AB79882}"/>
              </a:ext>
            </a:extLst>
          </p:cNvPr>
          <p:cNvGrpSpPr/>
          <p:nvPr/>
        </p:nvGrpSpPr>
        <p:grpSpPr>
          <a:xfrm>
            <a:off x="5555812" y="3746863"/>
            <a:ext cx="610294" cy="458547"/>
            <a:chOff x="6624121" y="1904762"/>
            <a:chExt cx="904138" cy="666667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AA4C8CD7-95E6-4AA8-9914-A6A6777E81E2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6" name="Object 21">
                <a:extLst>
                  <a:ext uri="{FF2B5EF4-FFF2-40B4-BE49-F238E27FC236}">
                    <a16:creationId xmlns:a16="http://schemas.microsoft.com/office/drawing/2014/main" id="{C9835FFC-ECBC-497A-B7DA-1A20CA3C6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2A5A0712-CF62-4AC0-BB8E-A08FD63C8589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34E60C-A2AD-4ABF-BC4F-DB909D418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069" y="4780747"/>
            <a:ext cx="3037128" cy="581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2252CC-82B4-482D-BDEF-FB05A7A29B4A}"/>
              </a:ext>
            </a:extLst>
          </p:cNvPr>
          <p:cNvSpPr txBox="1"/>
          <p:nvPr/>
        </p:nvSpPr>
        <p:spPr>
          <a:xfrm>
            <a:off x="5853129" y="5878688"/>
            <a:ext cx="1919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 </a:t>
            </a:r>
            <a:r>
              <a:rPr lang="ko-KR" altLang="en-US" sz="1200" dirty="0"/>
              <a:t>다른 방법의 함수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209F56-101B-45B6-8922-308D183737A8}"/>
              </a:ext>
            </a:extLst>
          </p:cNvPr>
          <p:cNvSpPr txBox="1"/>
          <p:nvPr/>
        </p:nvSpPr>
        <p:spPr>
          <a:xfrm>
            <a:off x="8710536" y="5878688"/>
            <a:ext cx="1919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Bauhaus 93" panose="04030905020B02020C02" pitchFamily="82" charset="0"/>
              </a:rPr>
              <a:t>•  </a:t>
            </a:r>
            <a:r>
              <a:rPr lang="en-US" altLang="ko-KR" sz="1200" dirty="0" err="1"/>
              <a:t>keras</a:t>
            </a:r>
            <a:r>
              <a:rPr lang="en-US" altLang="ko-KR" sz="1200" dirty="0"/>
              <a:t> </a:t>
            </a:r>
            <a:r>
              <a:rPr lang="ko-KR" altLang="en-US" sz="1200" dirty="0"/>
              <a:t>내장 함수</a:t>
            </a:r>
          </a:p>
        </p:txBody>
      </p:sp>
    </p:spTree>
    <p:extLst>
      <p:ext uri="{BB962C8B-B14F-4D97-AF65-F5344CB8AC3E}">
        <p14:creationId xmlns:p14="http://schemas.microsoft.com/office/powerpoint/2010/main" val="9883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모델 구성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03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87913" y="1409832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6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67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신경망 시작하기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261956" y="1555230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3.1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9699" y="2517394"/>
            <a:ext cx="2748172" cy="913199"/>
            <a:chOff x="5834550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50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">
            <a:extLst>
              <a:ext uri="{FF2B5EF4-FFF2-40B4-BE49-F238E27FC236}">
                <a16:creationId xmlns:a16="http://schemas.microsoft.com/office/drawing/2014/main" id="{CC7DAEE7-A848-452A-907B-000026AB73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000" y="2266936"/>
            <a:ext cx="9673401" cy="38036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73510" y="4095736"/>
            <a:ext cx="8737110" cy="2078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11" indent="-228611">
              <a:lnSpc>
                <a:spcPct val="200000"/>
              </a:lnSpc>
              <a:buFontTx/>
              <a:buChar char="-"/>
            </a:pPr>
            <a:r>
              <a:rPr lang="ko-KR" altLang="en-US" sz="1333" dirty="0"/>
              <a:t>마지막 </a:t>
            </a:r>
            <a:r>
              <a:rPr lang="en-US" altLang="ko-KR" sz="1333" dirty="0"/>
              <a:t>Dense </a:t>
            </a:r>
            <a:r>
              <a:rPr lang="ko-KR" altLang="en-US" sz="1333" dirty="0"/>
              <a:t>층의 크기 </a:t>
            </a:r>
            <a:r>
              <a:rPr lang="en-US" altLang="ko-KR" sz="1333" dirty="0"/>
              <a:t>: 46 &amp; </a:t>
            </a:r>
            <a:r>
              <a:rPr lang="en-US" altLang="ko-KR" sz="1333" dirty="0" err="1"/>
              <a:t>softmax</a:t>
            </a:r>
            <a:r>
              <a:rPr lang="en-US" altLang="ko-KR" sz="1333" dirty="0"/>
              <a:t>  </a:t>
            </a:r>
            <a:r>
              <a:rPr lang="ko-KR" altLang="en-US" sz="1333" dirty="0"/>
              <a:t>활성화 함수 사용</a:t>
            </a:r>
            <a:endParaRPr lang="en-US" altLang="ko-KR" sz="1333" dirty="0"/>
          </a:p>
          <a:p>
            <a:pPr marL="228611" indent="-228611">
              <a:lnSpc>
                <a:spcPct val="200000"/>
              </a:lnSpc>
              <a:buFontTx/>
              <a:buChar char="-"/>
            </a:pPr>
            <a:r>
              <a:rPr lang="en-US" altLang="ko-KR" sz="1333" dirty="0"/>
              <a:t>46</a:t>
            </a:r>
            <a:r>
              <a:rPr lang="ko-KR" altLang="en-US" sz="1333" dirty="0"/>
              <a:t>차원의 출력 벡터를 만들며 </a:t>
            </a:r>
            <a:r>
              <a:rPr lang="en-US" altLang="ko-KR" sz="1333" dirty="0"/>
              <a:t>output[</a:t>
            </a:r>
            <a:r>
              <a:rPr lang="en-US" altLang="ko-KR" sz="1333" dirty="0" err="1"/>
              <a:t>i</a:t>
            </a:r>
            <a:r>
              <a:rPr lang="en-US" altLang="ko-KR" sz="1333" dirty="0"/>
              <a:t>]</a:t>
            </a:r>
            <a:r>
              <a:rPr lang="ko-KR" altLang="en-US" sz="1333" dirty="0"/>
              <a:t>는 어떤 샘플이 클래스 </a:t>
            </a:r>
            <a:r>
              <a:rPr lang="en-US" altLang="ko-KR" sz="1333" dirty="0" err="1"/>
              <a:t>i</a:t>
            </a:r>
            <a:r>
              <a:rPr lang="ko-KR" altLang="en-US" sz="1333" dirty="0"/>
              <a:t>에 속할 확률을 의미함</a:t>
            </a:r>
            <a:endParaRPr lang="en-US" altLang="ko-KR" sz="1333" dirty="0"/>
          </a:p>
          <a:p>
            <a:pPr marL="228611" indent="-228611">
              <a:lnSpc>
                <a:spcPct val="200000"/>
              </a:lnSpc>
              <a:buFontTx/>
              <a:buChar char="-"/>
            </a:pPr>
            <a:r>
              <a:rPr lang="ko-KR" altLang="en-US" sz="1333" dirty="0"/>
              <a:t>최선의</a:t>
            </a:r>
            <a:r>
              <a:rPr lang="en-US" altLang="ko-KR" sz="1333" dirty="0"/>
              <a:t> </a:t>
            </a:r>
            <a:r>
              <a:rPr lang="ko-KR" altLang="en-US" sz="1333" dirty="0"/>
              <a:t>손실 함수 </a:t>
            </a:r>
            <a:r>
              <a:rPr lang="en-US" altLang="ko-KR" sz="1333" dirty="0"/>
              <a:t>: </a:t>
            </a:r>
            <a:r>
              <a:rPr lang="en-US" altLang="ko-KR" sz="1333" dirty="0" err="1"/>
              <a:t>categorical_crossentropy</a:t>
            </a:r>
            <a:endParaRPr lang="en-US" altLang="ko-KR" sz="1333" dirty="0"/>
          </a:p>
          <a:p>
            <a:pPr>
              <a:lnSpc>
                <a:spcPct val="200000"/>
              </a:lnSpc>
            </a:pPr>
            <a:r>
              <a:rPr lang="en-US" altLang="ko-KR" sz="1333" dirty="0"/>
              <a:t>      (</a:t>
            </a:r>
            <a:r>
              <a:rPr lang="ko-KR" altLang="en-US" sz="1333" dirty="0"/>
              <a:t>네트워크가 출력한 확률 분포와 실제 레이블의 분포 사이의 거리를 최소화 </a:t>
            </a:r>
            <a:r>
              <a:rPr lang="en-US" altLang="ko-KR" sz="1333" dirty="0"/>
              <a:t>-&gt; </a:t>
            </a:r>
            <a:r>
              <a:rPr lang="ko-KR" altLang="en-US" sz="1333" dirty="0"/>
              <a:t>실제 레이블에 가까운 출력을 내보냄</a:t>
            </a:r>
            <a:r>
              <a:rPr lang="en-US" altLang="ko-KR" sz="1333" dirty="0"/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모델 구성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363" y="2228265"/>
            <a:ext cx="610294" cy="458547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A50DA0-AA2A-4D03-B84A-DD6FB6D6F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41" y="2888665"/>
            <a:ext cx="4027235" cy="10465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A91D4D-1047-42A2-AD8C-ACF4EE630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321" y="3130911"/>
            <a:ext cx="3352800" cy="5620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Object 24">
            <a:extLst>
              <a:ext uri="{FF2B5EF4-FFF2-40B4-BE49-F238E27FC236}">
                <a16:creationId xmlns:a16="http://schemas.microsoft.com/office/drawing/2014/main" id="{B421DCBB-7878-40FA-A58D-F29E0F88842B}"/>
              </a:ext>
            </a:extLst>
          </p:cNvPr>
          <p:cNvSpPr txBox="1"/>
          <p:nvPr/>
        </p:nvSpPr>
        <p:spPr>
          <a:xfrm>
            <a:off x="950898" y="2243932"/>
            <a:ext cx="6027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90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훈련 검증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04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87913" y="1409832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41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>
            <a:extLst>
              <a:ext uri="{FF2B5EF4-FFF2-40B4-BE49-F238E27FC236}">
                <a16:creationId xmlns:a16="http://schemas.microsoft.com/office/drawing/2014/main" id="{41657348-F109-494A-8DEF-0B94510428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57" y="1789376"/>
            <a:ext cx="6097911" cy="145994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65200" y="916532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훈련 검증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2547DEF-0026-41F5-B110-78DBD6B5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34" y="2329788"/>
            <a:ext cx="2721429" cy="76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3355F9-F772-43F1-BBBC-4DE03DAB0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096" y="2322242"/>
            <a:ext cx="2998838" cy="762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0E548E93-731F-4E83-8FA8-8DE77DB02E6E}"/>
              </a:ext>
            </a:extLst>
          </p:cNvPr>
          <p:cNvGrpSpPr/>
          <p:nvPr/>
        </p:nvGrpSpPr>
        <p:grpSpPr>
          <a:xfrm>
            <a:off x="647988" y="1789376"/>
            <a:ext cx="610294" cy="458547"/>
            <a:chOff x="6624121" y="1904762"/>
            <a:chExt cx="904138" cy="666667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45C0A82B-3AF5-40CF-9614-4AAD578768A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983B3B77-957E-4046-A0EA-79C11CFBC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148BD380-3CF0-489C-9D11-17820130BA19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23" name="Object 24">
            <a:extLst>
              <a:ext uri="{FF2B5EF4-FFF2-40B4-BE49-F238E27FC236}">
                <a16:creationId xmlns:a16="http://schemas.microsoft.com/office/drawing/2014/main" id="{5478C7E5-463B-4FBF-BA34-0E824C2B0E34}"/>
              </a:ext>
            </a:extLst>
          </p:cNvPr>
          <p:cNvSpPr txBox="1"/>
          <p:nvPr/>
        </p:nvSpPr>
        <p:spPr>
          <a:xfrm>
            <a:off x="663346" y="1804130"/>
            <a:ext cx="6027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pic>
        <p:nvPicPr>
          <p:cNvPr id="25" name="Object 2">
            <a:extLst>
              <a:ext uri="{FF2B5EF4-FFF2-40B4-BE49-F238E27FC236}">
                <a16:creationId xmlns:a16="http://schemas.microsoft.com/office/drawing/2014/main" id="{A1173ED5-A519-432C-84D1-F9D3941665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632200"/>
            <a:ext cx="6080335" cy="2779025"/>
          </a:xfrm>
          <a:prstGeom prst="rect">
            <a:avLst/>
          </a:prstGeom>
        </p:spPr>
      </p:pic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92CBA75-8B23-492D-B9B5-D75B416B7916}"/>
              </a:ext>
            </a:extLst>
          </p:cNvPr>
          <p:cNvGrpSpPr/>
          <p:nvPr/>
        </p:nvGrpSpPr>
        <p:grpSpPr>
          <a:xfrm>
            <a:off x="688746" y="3629463"/>
            <a:ext cx="610294" cy="458547"/>
            <a:chOff x="6624121" y="1904762"/>
            <a:chExt cx="904138" cy="666667"/>
          </a:xfrm>
        </p:grpSpPr>
        <p:grpSp>
          <p:nvGrpSpPr>
            <p:cNvPr id="29" name="그룹 1007">
              <a:extLst>
                <a:ext uri="{FF2B5EF4-FFF2-40B4-BE49-F238E27FC236}">
                  <a16:creationId xmlns:a16="http://schemas.microsoft.com/office/drawing/2014/main" id="{F8DB69AB-FAB6-4F3E-951B-28665726BFA3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1" name="Object 21">
                <a:extLst>
                  <a:ext uri="{FF2B5EF4-FFF2-40B4-BE49-F238E27FC236}">
                    <a16:creationId xmlns:a16="http://schemas.microsoft.com/office/drawing/2014/main" id="{4D7A7E66-B17F-4B60-8137-EA931725E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B0547EAF-E84A-4097-B541-F89525FD69B4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32" name="Object 24">
            <a:extLst>
              <a:ext uri="{FF2B5EF4-FFF2-40B4-BE49-F238E27FC236}">
                <a16:creationId xmlns:a16="http://schemas.microsoft.com/office/drawing/2014/main" id="{A296A1C7-92E0-48D4-A70D-8941FEDB6739}"/>
              </a:ext>
            </a:extLst>
          </p:cNvPr>
          <p:cNvSpPr txBox="1"/>
          <p:nvPr/>
        </p:nvSpPr>
        <p:spPr>
          <a:xfrm>
            <a:off x="704105" y="3644218"/>
            <a:ext cx="6027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AF3AF7-F679-4602-9621-10606BEC4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74" y="4245315"/>
            <a:ext cx="2937967" cy="16322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EEB8BB-B5A0-4933-9EBE-D85BF33CF8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5" r="-1"/>
          <a:stretch/>
        </p:blipFill>
        <p:spPr>
          <a:xfrm>
            <a:off x="3838795" y="4245315"/>
            <a:ext cx="2937967" cy="16322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3141-0361-43D2-BFC4-C728BB10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8557" y="918894"/>
            <a:ext cx="3523919" cy="24931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3269035-89E7-403F-BC9B-10D9CF6CB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8557" y="3833309"/>
            <a:ext cx="3523919" cy="249317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368DF-65BA-4FDB-ABCC-36924340B8F9}"/>
              </a:ext>
            </a:extLst>
          </p:cNvPr>
          <p:cNvSpPr/>
          <p:nvPr/>
        </p:nvSpPr>
        <p:spPr>
          <a:xfrm>
            <a:off x="9194801" y="567343"/>
            <a:ext cx="355600" cy="608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A77210-13FD-49BB-BC0E-370026E02606}"/>
              </a:ext>
            </a:extLst>
          </p:cNvPr>
          <p:cNvSpPr txBox="1"/>
          <p:nvPr/>
        </p:nvSpPr>
        <p:spPr>
          <a:xfrm>
            <a:off x="6156156" y="497652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아홉 번째 </a:t>
            </a:r>
            <a:r>
              <a:rPr lang="ko-KR" altLang="en-US" sz="1200" b="1" dirty="0" err="1"/>
              <a:t>에포크</a:t>
            </a:r>
            <a:r>
              <a:rPr lang="ko-KR" altLang="en-US" sz="1200" b="1" dirty="0"/>
              <a:t> 이후에 과대적합 시작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694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2">
            <a:extLst>
              <a:ext uri="{FF2B5EF4-FFF2-40B4-BE49-F238E27FC236}">
                <a16:creationId xmlns:a16="http://schemas.microsoft.com/office/drawing/2014/main" id="{41657348-F109-494A-8DEF-0B94510428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09" y="1803400"/>
            <a:ext cx="7697125" cy="44844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65200" y="916532"/>
            <a:ext cx="24449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훈련 검증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0E548E93-731F-4E83-8FA8-8DE77DB02E6E}"/>
              </a:ext>
            </a:extLst>
          </p:cNvPr>
          <p:cNvGrpSpPr/>
          <p:nvPr/>
        </p:nvGrpSpPr>
        <p:grpSpPr>
          <a:xfrm>
            <a:off x="943362" y="1820333"/>
            <a:ext cx="610294" cy="458547"/>
            <a:chOff x="6624121" y="1904762"/>
            <a:chExt cx="904138" cy="666667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45C0A82B-3AF5-40CF-9614-4AAD578768A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983B3B77-957E-4046-A0EA-79C11CFBC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148BD380-3CF0-489C-9D11-17820130BA19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23" name="Object 24">
            <a:extLst>
              <a:ext uri="{FF2B5EF4-FFF2-40B4-BE49-F238E27FC236}">
                <a16:creationId xmlns:a16="http://schemas.microsoft.com/office/drawing/2014/main" id="{5478C7E5-463B-4FBF-BA34-0E824C2B0E34}"/>
              </a:ext>
            </a:extLst>
          </p:cNvPr>
          <p:cNvSpPr txBox="1"/>
          <p:nvPr/>
        </p:nvSpPr>
        <p:spPr>
          <a:xfrm>
            <a:off x="958721" y="1835088"/>
            <a:ext cx="6027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10A5CE-E68F-41AC-8400-43AD371C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136" y="2647157"/>
            <a:ext cx="4293870" cy="213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5F4AC8-D70A-4F22-9073-019628AC6DB8}"/>
              </a:ext>
            </a:extLst>
          </p:cNvPr>
          <p:cNvCxnSpPr/>
          <p:nvPr/>
        </p:nvCxnSpPr>
        <p:spPr>
          <a:xfrm>
            <a:off x="3302000" y="4343400"/>
            <a:ext cx="6096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0B9F1B-3F07-4961-8136-4FBDE030FDB5}"/>
              </a:ext>
            </a:extLst>
          </p:cNvPr>
          <p:cNvSpPr txBox="1"/>
          <p:nvPr/>
        </p:nvSpPr>
        <p:spPr>
          <a:xfrm>
            <a:off x="2662270" y="5267551"/>
            <a:ext cx="44196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/>
              <a:t>새로운</a:t>
            </a:r>
            <a:r>
              <a:rPr lang="en-US" altLang="ko-KR" sz="1333" dirty="0"/>
              <a:t> </a:t>
            </a:r>
            <a:r>
              <a:rPr lang="ko-KR" altLang="en-US" sz="1333" dirty="0"/>
              <a:t>모델 설계 후 평가 </a:t>
            </a:r>
            <a:r>
              <a:rPr lang="en-US" altLang="ko-KR" sz="1333" dirty="0"/>
              <a:t>-&gt; </a:t>
            </a:r>
            <a:r>
              <a:rPr lang="ko-KR" altLang="en-US" sz="1333" dirty="0"/>
              <a:t>대략 </a:t>
            </a:r>
            <a:r>
              <a:rPr lang="en-US" altLang="ko-KR" sz="1333" b="1" dirty="0">
                <a:highlight>
                  <a:srgbClr val="FFFF00"/>
                </a:highlight>
              </a:rPr>
              <a:t>78%</a:t>
            </a:r>
            <a:r>
              <a:rPr lang="ko-KR" altLang="en-US" sz="1333" b="1" dirty="0">
                <a:highlight>
                  <a:srgbClr val="FFFF00"/>
                </a:highlight>
              </a:rPr>
              <a:t>의 정확도</a:t>
            </a:r>
            <a:r>
              <a:rPr lang="ko-KR" altLang="en-US" sz="1333" dirty="0"/>
              <a:t>를 가짐</a:t>
            </a:r>
          </a:p>
        </p:txBody>
      </p:sp>
    </p:spTree>
    <p:extLst>
      <p:ext uri="{BB962C8B-B14F-4D97-AF65-F5344CB8AC3E}">
        <p14:creationId xmlns:p14="http://schemas.microsoft.com/office/powerpoint/2010/main" val="24484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1210" y="4498617"/>
            <a:ext cx="766958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새로운 데이터 예측 </a:t>
            </a:r>
            <a:r>
              <a:rPr lang="en-US" altLang="ko-KR" sz="2600" kern="0" spc="333" dirty="0">
                <a:solidFill>
                  <a:srgbClr val="000000"/>
                </a:solidFill>
                <a:latin typeface="Gmarket Sans Medium" pitchFamily="34" charset="0"/>
              </a:rPr>
              <a:t>&amp; </a:t>
            </a:r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레이블과 손실 다루기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05-06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91892" y="1146747"/>
            <a:ext cx="2748172" cy="913199"/>
            <a:chOff x="5240518" y="3381464"/>
            <a:chExt cx="4122258" cy="13697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240518" y="3381464"/>
              <a:ext cx="4122258" cy="13697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146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5200" y="1917942"/>
            <a:ext cx="4673600" cy="4368800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65200" y="916532"/>
            <a:ext cx="29972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새로운 데이터 예측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042" y="1917942"/>
            <a:ext cx="610294" cy="458547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164E0C-114D-4747-B9F2-0B1E734A1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591" y="2616200"/>
            <a:ext cx="2570819" cy="254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73CD8325-14EB-4B26-AE50-2D86DC5C879C}"/>
              </a:ext>
            </a:extLst>
          </p:cNvPr>
          <p:cNvSpPr txBox="1"/>
          <p:nvPr/>
        </p:nvSpPr>
        <p:spPr>
          <a:xfrm>
            <a:off x="6309115" y="916532"/>
            <a:ext cx="4368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레이블과 손실을 다루는 방법</a:t>
            </a:r>
            <a:endParaRPr lang="en-US" sz="1200" dirty="0"/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6FD334F3-B920-4BDF-B23C-DC9C731CF28C}"/>
              </a:ext>
            </a:extLst>
          </p:cNvPr>
          <p:cNvGrpSpPr/>
          <p:nvPr/>
        </p:nvGrpSpPr>
        <p:grpSpPr>
          <a:xfrm>
            <a:off x="6367424" y="1476732"/>
            <a:ext cx="246981" cy="63670"/>
            <a:chOff x="1895238" y="4566427"/>
            <a:chExt cx="370471" cy="95505"/>
          </a:xfrm>
        </p:grpSpPr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526A7E28-FE6C-4972-9B22-A9BE31BC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EDB81B54-D935-494E-8F50-C23B381E5449}"/>
              </a:ext>
            </a:extLst>
          </p:cNvPr>
          <p:cNvGrpSpPr/>
          <p:nvPr/>
        </p:nvGrpSpPr>
        <p:grpSpPr>
          <a:xfrm>
            <a:off x="6342802" y="1917942"/>
            <a:ext cx="4702199" cy="4368800"/>
            <a:chOff x="6742857" y="1885350"/>
            <a:chExt cx="9904762" cy="3618279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4FD61904-F13E-4C7A-AD7C-63B3A708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28" name="Object 38">
            <a:extLst>
              <a:ext uri="{FF2B5EF4-FFF2-40B4-BE49-F238E27FC236}">
                <a16:creationId xmlns:a16="http://schemas.microsoft.com/office/drawing/2014/main" id="{D1345B59-EBEA-499A-A1BF-8842EEA2F541}"/>
              </a:ext>
            </a:extLst>
          </p:cNvPr>
          <p:cNvSpPr txBox="1"/>
          <p:nvPr/>
        </p:nvSpPr>
        <p:spPr>
          <a:xfrm>
            <a:off x="1130066" y="3153357"/>
            <a:ext cx="4188744" cy="2780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altLang="ko-KR" sz="1200" dirty="0"/>
              <a:t>predictions[0].shape : </a:t>
            </a:r>
            <a:r>
              <a:rPr lang="en-US" altLang="ko-KR" sz="1200" b="1" dirty="0"/>
              <a:t>(46,)</a:t>
            </a:r>
          </a:p>
          <a:p>
            <a:pPr>
              <a:lnSpc>
                <a:spcPct val="250000"/>
              </a:lnSpc>
            </a:pPr>
            <a:r>
              <a:rPr lang="en-US" sz="1200" dirty="0"/>
              <a:t>- 46</a:t>
            </a:r>
            <a:r>
              <a:rPr lang="ko-KR" altLang="en-US" sz="1200" dirty="0"/>
              <a:t>개의 토픽에 대한 확률 분포를 의미</a:t>
            </a:r>
            <a:endParaRPr lang="en-US" sz="1200" dirty="0"/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altLang="ko-KR" sz="1200" dirty="0" err="1"/>
              <a:t>np.sum</a:t>
            </a:r>
            <a:r>
              <a:rPr lang="en-US" altLang="ko-KR" sz="1200" dirty="0"/>
              <a:t>(predictions[0]) : </a:t>
            </a:r>
            <a:r>
              <a:rPr lang="en-US" altLang="ko-KR" sz="1200" b="1" dirty="0"/>
              <a:t>1</a:t>
            </a:r>
          </a:p>
          <a:p>
            <a:pPr>
              <a:lnSpc>
                <a:spcPct val="250000"/>
              </a:lnSpc>
            </a:pPr>
            <a:r>
              <a:rPr lang="en-US" sz="1200" dirty="0"/>
              <a:t>- </a:t>
            </a:r>
            <a:r>
              <a:rPr lang="ko-KR" altLang="en-US" sz="1200" dirty="0"/>
              <a:t>벡터의 원소들의 총합</a:t>
            </a:r>
            <a:r>
              <a:rPr lang="en-US" altLang="ko-KR" sz="1200" dirty="0"/>
              <a:t> (= </a:t>
            </a:r>
            <a:r>
              <a:rPr lang="ko-KR" altLang="en-US" sz="1200" dirty="0"/>
              <a:t>확률의 총합</a:t>
            </a:r>
            <a:r>
              <a:rPr lang="en-US" altLang="ko-KR" sz="1200" dirty="0"/>
              <a:t>)</a:t>
            </a:r>
            <a:endParaRPr lang="en-US" sz="1200" dirty="0"/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en-US" altLang="ko-KR" sz="1200" dirty="0" err="1"/>
              <a:t>np.argmax</a:t>
            </a:r>
            <a:r>
              <a:rPr lang="en-US" altLang="ko-KR" sz="1200" dirty="0"/>
              <a:t>(predictions[0]) : </a:t>
            </a:r>
            <a:r>
              <a:rPr lang="en-US" altLang="ko-KR" sz="1200" b="1" dirty="0"/>
              <a:t>3</a:t>
            </a:r>
          </a:p>
          <a:p>
            <a:pPr>
              <a:lnSpc>
                <a:spcPct val="250000"/>
              </a:lnSpc>
            </a:pPr>
            <a:r>
              <a:rPr lang="en-US" sz="1200" dirty="0"/>
              <a:t>- </a:t>
            </a:r>
            <a:r>
              <a:rPr lang="ko-KR" altLang="en-US" sz="1200" dirty="0"/>
              <a:t>가장 확률이 높게 나온 클래스</a:t>
            </a:r>
            <a:r>
              <a:rPr lang="en-US" altLang="ko-KR" sz="1200" dirty="0"/>
              <a:t> (</a:t>
            </a:r>
            <a:r>
              <a:rPr lang="ko-KR" altLang="en-US" sz="1200" dirty="0"/>
              <a:t>토픽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95806-70B1-491E-B29A-AB43252C8E60}"/>
              </a:ext>
            </a:extLst>
          </p:cNvPr>
          <p:cNvSpPr txBox="1"/>
          <p:nvPr/>
        </p:nvSpPr>
        <p:spPr>
          <a:xfrm>
            <a:off x="6629303" y="2285479"/>
            <a:ext cx="4187001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/>
              <a:t>이때까지 사용한 방식 </a:t>
            </a:r>
            <a:r>
              <a:rPr lang="en-US" altLang="ko-KR" sz="1200" dirty="0"/>
              <a:t>: </a:t>
            </a:r>
            <a:r>
              <a:rPr lang="ko-KR" altLang="en-US" sz="1200" dirty="0"/>
              <a:t>원</a:t>
            </a:r>
            <a:r>
              <a:rPr lang="en-US" altLang="ko-KR" sz="1200" dirty="0"/>
              <a:t>-</a:t>
            </a:r>
            <a:r>
              <a:rPr lang="ko-KR" altLang="en-US" sz="1200" dirty="0"/>
              <a:t>핫 인코딩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정수 </a:t>
            </a:r>
            <a:r>
              <a:rPr lang="ko-KR" altLang="en-US" sz="1200" dirty="0" err="1"/>
              <a:t>텐서로</a:t>
            </a:r>
            <a:r>
              <a:rPr lang="ko-KR" altLang="en-US" sz="1200" dirty="0"/>
              <a:t> 변환하는 방법 소개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6BBEC-EE1A-4B75-866A-F7BA51653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019"/>
          <a:stretch/>
        </p:blipFill>
        <p:spPr>
          <a:xfrm>
            <a:off x="6691293" y="3383081"/>
            <a:ext cx="2910899" cy="412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E2255-06FE-4A71-BE2A-92F39CECD4AC}"/>
              </a:ext>
            </a:extLst>
          </p:cNvPr>
          <p:cNvSpPr txBox="1"/>
          <p:nvPr/>
        </p:nvSpPr>
        <p:spPr>
          <a:xfrm>
            <a:off x="6629302" y="3978532"/>
            <a:ext cx="301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 y </a:t>
            </a:r>
            <a:r>
              <a:rPr lang="ko-KR" altLang="en-US" sz="1200" dirty="0"/>
              <a:t>데이터를 </a:t>
            </a:r>
            <a:r>
              <a:rPr lang="en-US" altLang="ko-KR" sz="1200" dirty="0" err="1"/>
              <a:t>ndarray</a:t>
            </a:r>
            <a:r>
              <a:rPr lang="ko-KR" altLang="en-US" sz="1200" dirty="0"/>
              <a:t>형으로 변환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173799-DA3D-4171-8702-7653C8B70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989" y="4570599"/>
            <a:ext cx="4033815" cy="641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DE9D84-E1D2-4871-8B7A-C411DF075212}"/>
              </a:ext>
            </a:extLst>
          </p:cNvPr>
          <p:cNvSpPr txBox="1"/>
          <p:nvPr/>
        </p:nvSpPr>
        <p:spPr>
          <a:xfrm>
            <a:off x="6694705" y="5266977"/>
            <a:ext cx="3810786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200000"/>
              </a:lnSpc>
              <a:buAutoNum type="arabicPeriod" startAt="2"/>
            </a:pPr>
            <a:r>
              <a:rPr lang="ko-KR" altLang="en-US" sz="1200" dirty="0"/>
              <a:t>정수 레이블을 사용할 때에는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</a:t>
            </a:r>
            <a:r>
              <a:rPr lang="ko-KR" altLang="en-US" sz="1200" dirty="0"/>
              <a:t>손실함수를  </a:t>
            </a:r>
            <a:r>
              <a:rPr lang="en-US" altLang="ko-KR" sz="1200" dirty="0"/>
              <a:t>‘</a:t>
            </a:r>
            <a:r>
              <a:rPr lang="en-US" altLang="ko-KR" sz="1200" dirty="0" err="1"/>
              <a:t>sparse_categorical_crossentropy</a:t>
            </a:r>
            <a:r>
              <a:rPr lang="en-US" altLang="ko-KR" sz="1200" dirty="0"/>
              <a:t>’</a:t>
            </a:r>
            <a:r>
              <a:rPr lang="ko-KR" altLang="en-US" sz="1200" dirty="0"/>
              <a:t>로 변경</a:t>
            </a:r>
          </a:p>
        </p:txBody>
      </p: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30471C33-3D83-487C-92EC-58CF72A9F02B}"/>
              </a:ext>
            </a:extLst>
          </p:cNvPr>
          <p:cNvGrpSpPr/>
          <p:nvPr/>
        </p:nvGrpSpPr>
        <p:grpSpPr>
          <a:xfrm>
            <a:off x="6262656" y="1926409"/>
            <a:ext cx="610294" cy="458547"/>
            <a:chOff x="6624121" y="1904762"/>
            <a:chExt cx="904138" cy="666667"/>
          </a:xfrm>
        </p:grpSpPr>
        <p:grpSp>
          <p:nvGrpSpPr>
            <p:cNvPr id="36" name="그룹 1007">
              <a:extLst>
                <a:ext uri="{FF2B5EF4-FFF2-40B4-BE49-F238E27FC236}">
                  <a16:creationId xmlns:a16="http://schemas.microsoft.com/office/drawing/2014/main" id="{9CACE34F-3E73-4503-8045-BF6CC83DD45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8" name="Object 21">
                <a:extLst>
                  <a:ext uri="{FF2B5EF4-FFF2-40B4-BE49-F238E27FC236}">
                    <a16:creationId xmlns:a16="http://schemas.microsoft.com/office/drawing/2014/main" id="{76E74F35-9783-4C4B-9E13-8F46DF005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C3DA78B8-1822-40F5-B585-EB7040CB0C79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41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대용량 중간층 </a:t>
            </a:r>
            <a:r>
              <a:rPr lang="en-US" altLang="ko-KR" sz="2600" kern="0" spc="333" dirty="0">
                <a:solidFill>
                  <a:srgbClr val="000000"/>
                </a:solidFill>
                <a:latin typeface="Gmarket Sans Medium" pitchFamily="34" charset="0"/>
              </a:rPr>
              <a:t>&amp; </a:t>
            </a:r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</a:rPr>
              <a:t>마무리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09" y="1399143"/>
            <a:ext cx="9798191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06-08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287913" y="1409832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82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5200" y="1917942"/>
            <a:ext cx="4673600" cy="4368800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65200" y="916532"/>
            <a:ext cx="590774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충분히 큰 중간층을 두어야 하는 이유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042" y="1917942"/>
            <a:ext cx="610294" cy="458547"/>
            <a:chOff x="6624121" y="1904762"/>
            <a:chExt cx="904138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6FD334F3-B920-4BDF-B23C-DC9C731CF28C}"/>
              </a:ext>
            </a:extLst>
          </p:cNvPr>
          <p:cNvGrpSpPr/>
          <p:nvPr/>
        </p:nvGrpSpPr>
        <p:grpSpPr>
          <a:xfrm>
            <a:off x="7438512" y="2013940"/>
            <a:ext cx="246981" cy="63670"/>
            <a:chOff x="1895238" y="4566427"/>
            <a:chExt cx="370471" cy="95505"/>
          </a:xfrm>
        </p:grpSpPr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526A7E28-FE6C-4972-9B22-A9BE31BC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EDB81B54-D935-494E-8F50-C23B381E5449}"/>
              </a:ext>
            </a:extLst>
          </p:cNvPr>
          <p:cNvGrpSpPr/>
          <p:nvPr/>
        </p:nvGrpSpPr>
        <p:grpSpPr>
          <a:xfrm>
            <a:off x="6342802" y="1917942"/>
            <a:ext cx="4702199" cy="4368800"/>
            <a:chOff x="6742857" y="1885350"/>
            <a:chExt cx="9904762" cy="3618279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4FD61904-F13E-4C7A-AD7C-63B3A708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sp>
        <p:nvSpPr>
          <p:cNvPr id="28" name="Object 38">
            <a:extLst>
              <a:ext uri="{FF2B5EF4-FFF2-40B4-BE49-F238E27FC236}">
                <a16:creationId xmlns:a16="http://schemas.microsoft.com/office/drawing/2014/main" id="{D1345B59-EBEA-499A-A1BF-8842EEA2F541}"/>
              </a:ext>
            </a:extLst>
          </p:cNvPr>
          <p:cNvSpPr txBox="1"/>
          <p:nvPr/>
        </p:nvSpPr>
        <p:spPr>
          <a:xfrm>
            <a:off x="1146999" y="2428981"/>
            <a:ext cx="4188744" cy="61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/>
              <a:t>출력이 </a:t>
            </a:r>
            <a:r>
              <a:rPr lang="en-US" altLang="ko-KR" sz="1200" dirty="0"/>
              <a:t>46</a:t>
            </a:r>
            <a:r>
              <a:rPr lang="ko-KR" altLang="en-US" sz="1200" dirty="0"/>
              <a:t>차원이기 때문에 중간층의 </a:t>
            </a:r>
            <a:r>
              <a:rPr lang="ko-KR" altLang="en-US" sz="1200" dirty="0" err="1"/>
              <a:t>히든</a:t>
            </a:r>
            <a:r>
              <a:rPr lang="ko-KR" altLang="en-US" sz="1200" dirty="0"/>
              <a:t> 유닛이 </a:t>
            </a:r>
            <a:r>
              <a:rPr lang="en-US" altLang="ko-KR" sz="1200" dirty="0"/>
              <a:t>46</a:t>
            </a:r>
            <a:r>
              <a:rPr lang="ko-KR" altLang="en-US" sz="1200" dirty="0"/>
              <a:t>개보다 많이 적어져서는 안 됨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95806-70B1-491E-B29A-AB43252C8E60}"/>
              </a:ext>
            </a:extLst>
          </p:cNvPr>
          <p:cNvSpPr txBox="1"/>
          <p:nvPr/>
        </p:nvSpPr>
        <p:spPr>
          <a:xfrm>
            <a:off x="6524602" y="2399298"/>
            <a:ext cx="4187001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유닛 또는 레이어의 수를 조절하면 더 좋은 모델 설계 가능</a:t>
            </a:r>
            <a:endParaRPr lang="en-US" altLang="ko-KR" sz="1200" dirty="0">
              <a:solidFill>
                <a:srgbClr val="000000"/>
              </a:solidFill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---------------------------------------------------------------------------------------</a:t>
            </a:r>
            <a:endParaRPr lang="ko-KR" altLang="en-US" sz="1200" dirty="0"/>
          </a:p>
        </p:txBody>
      </p: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30471C33-3D83-487C-92EC-58CF72A9F02B}"/>
              </a:ext>
            </a:extLst>
          </p:cNvPr>
          <p:cNvGrpSpPr/>
          <p:nvPr/>
        </p:nvGrpSpPr>
        <p:grpSpPr>
          <a:xfrm>
            <a:off x="6262656" y="1926409"/>
            <a:ext cx="610294" cy="458547"/>
            <a:chOff x="6624121" y="1904762"/>
            <a:chExt cx="904138" cy="666667"/>
          </a:xfrm>
        </p:grpSpPr>
        <p:grpSp>
          <p:nvGrpSpPr>
            <p:cNvPr id="36" name="그룹 1007">
              <a:extLst>
                <a:ext uri="{FF2B5EF4-FFF2-40B4-BE49-F238E27FC236}">
                  <a16:creationId xmlns:a16="http://schemas.microsoft.com/office/drawing/2014/main" id="{9CACE34F-3E73-4503-8045-BF6CC83DD45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8" name="Object 21">
                <a:extLst>
                  <a:ext uri="{FF2B5EF4-FFF2-40B4-BE49-F238E27FC236}">
                    <a16:creationId xmlns:a16="http://schemas.microsoft.com/office/drawing/2014/main" id="{76E74F35-9783-4C4B-9E13-8F46DF005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C3DA78B8-1822-40F5-B585-EB7040CB0C79}"/>
                </a:ext>
              </a:extLst>
            </p:cNvPr>
            <p:cNvSpPr txBox="1"/>
            <p:nvPr/>
          </p:nvSpPr>
          <p:spPr>
            <a:xfrm>
              <a:off x="6624121" y="2128746"/>
              <a:ext cx="904138" cy="402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95297A-D119-4840-9D3E-00C227794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319" y="3100166"/>
            <a:ext cx="3821744" cy="17808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A3E988-101F-45C0-9724-A6E1AC4815A4}"/>
              </a:ext>
            </a:extLst>
          </p:cNvPr>
          <p:cNvSpPr/>
          <p:nvPr/>
        </p:nvSpPr>
        <p:spPr>
          <a:xfrm>
            <a:off x="1403499" y="3383081"/>
            <a:ext cx="2558901" cy="142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Object 38">
            <a:extLst>
              <a:ext uri="{FF2B5EF4-FFF2-40B4-BE49-F238E27FC236}">
                <a16:creationId xmlns:a16="http://schemas.microsoft.com/office/drawing/2014/main" id="{8C1DD8EB-F813-4823-A487-871195860795}"/>
              </a:ext>
            </a:extLst>
          </p:cNvPr>
          <p:cNvSpPr txBox="1"/>
          <p:nvPr/>
        </p:nvSpPr>
        <p:spPr>
          <a:xfrm>
            <a:off x="1191189" y="5025170"/>
            <a:ext cx="4188744" cy="887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/>
              <a:t>위</a:t>
            </a:r>
            <a:r>
              <a:rPr lang="en-US" altLang="ko-KR" sz="1200" dirty="0"/>
              <a:t> </a:t>
            </a:r>
            <a:r>
              <a:rPr lang="ko-KR" altLang="en-US" sz="1200" dirty="0"/>
              <a:t>코드의 결과 </a:t>
            </a:r>
            <a:r>
              <a:rPr lang="en-US" altLang="ko-KR" sz="1200" dirty="0"/>
              <a:t>:</a:t>
            </a:r>
            <a:r>
              <a:rPr lang="ko-KR" altLang="en-US" sz="1200" dirty="0"/>
              <a:t> 검증 정확도가 약 </a:t>
            </a:r>
            <a:r>
              <a:rPr lang="en-US" altLang="ko-KR" sz="1200" dirty="0"/>
              <a:t>71%</a:t>
            </a:r>
            <a:r>
              <a:rPr lang="ko-KR" altLang="en-US" sz="1200" dirty="0"/>
              <a:t>로 </a:t>
            </a:r>
            <a:r>
              <a:rPr lang="en-US" altLang="ko-KR" sz="1200" dirty="0"/>
              <a:t>8% </a:t>
            </a:r>
            <a:r>
              <a:rPr lang="ko-KR" altLang="en-US" sz="1200" dirty="0"/>
              <a:t>정도 감소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-&gt; </a:t>
            </a:r>
            <a:r>
              <a:rPr lang="ko-KR" altLang="en-US" sz="1200" dirty="0"/>
              <a:t>이유 </a:t>
            </a:r>
            <a:r>
              <a:rPr lang="en-US" altLang="ko-KR" sz="1200" dirty="0"/>
              <a:t>: </a:t>
            </a:r>
            <a:r>
              <a:rPr lang="ko-KR" altLang="en-US" sz="1200" dirty="0"/>
              <a:t>많은 정보를 중간층의 </a:t>
            </a:r>
            <a:r>
              <a:rPr lang="ko-KR" altLang="en-US" sz="1200" dirty="0" err="1"/>
              <a:t>저차원</a:t>
            </a:r>
            <a:r>
              <a:rPr lang="en-US" altLang="ko-KR" sz="1200" dirty="0"/>
              <a:t>(4</a:t>
            </a:r>
            <a:r>
              <a:rPr lang="ko-KR" altLang="en-US" sz="1200" dirty="0"/>
              <a:t>차원</a:t>
            </a:r>
            <a:r>
              <a:rPr lang="en-US" altLang="ko-KR" sz="1200" dirty="0"/>
              <a:t>) </a:t>
            </a:r>
            <a:r>
              <a:rPr lang="ko-KR" altLang="en-US" sz="1200" dirty="0"/>
              <a:t>표현 공간으로           압축하려고 했기 때문에 발생함</a:t>
            </a:r>
            <a:endParaRPr lang="en-US" sz="1200" dirty="0"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D3796D7F-A210-4CC3-8963-6F6A67065133}"/>
              </a:ext>
            </a:extLst>
          </p:cNvPr>
          <p:cNvSpPr txBox="1"/>
          <p:nvPr/>
        </p:nvSpPr>
        <p:spPr>
          <a:xfrm>
            <a:off x="6342802" y="923974"/>
            <a:ext cx="590774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추가 실험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F294B565-8C57-4A5C-B570-3C7853DB909E}"/>
              </a:ext>
            </a:extLst>
          </p:cNvPr>
          <p:cNvGrpSpPr/>
          <p:nvPr/>
        </p:nvGrpSpPr>
        <p:grpSpPr>
          <a:xfrm>
            <a:off x="6401112" y="1484174"/>
            <a:ext cx="246981" cy="63670"/>
            <a:chOff x="1895238" y="4566427"/>
            <a:chExt cx="370471" cy="95505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519342FC-CB2A-40AB-9838-C0F32951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62B351E-97B8-48CB-8BB6-6DBA239B3468}"/>
              </a:ext>
            </a:extLst>
          </p:cNvPr>
          <p:cNvSpPr txBox="1"/>
          <p:nvPr/>
        </p:nvSpPr>
        <p:spPr>
          <a:xfrm>
            <a:off x="6507429" y="3122047"/>
            <a:ext cx="4414571" cy="3361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 N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개의 클래스 분류 </a:t>
            </a: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마지막 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Dense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층의 크기는 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단일 레이블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다중 분류 문제에서는</a:t>
            </a:r>
            <a:r>
              <a:rPr lang="ko-KR" altLang="en-US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lt"/>
              </a:rPr>
              <a:t>softmax</a:t>
            </a:r>
            <a:r>
              <a:rPr lang="en-US" altLang="ko-K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활성화 함수 사용 </a:t>
            </a:r>
            <a:endParaRPr lang="en-US" altLang="ko-KR" sz="1200" dirty="0">
              <a:solidFill>
                <a:srgbClr val="000000"/>
              </a:solidFill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다중 분류에서 레이블을 다루는 두 가지 방법</a:t>
            </a:r>
            <a:endParaRPr lang="en-US" altLang="ko-KR" sz="1200" dirty="0">
              <a:solidFill>
                <a:srgbClr val="000000"/>
              </a:solidFill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   -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레이블을 범주형 인코딩</a:t>
            </a: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또는 원</a:t>
            </a: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핫 인코딩</a:t>
            </a: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으로 인코딩하면</a:t>
            </a:r>
            <a:endParaRPr lang="en-US" altLang="ko-KR" sz="1200" dirty="0">
              <a:solidFill>
                <a:srgbClr val="000000"/>
              </a:solidFill>
              <a:latin typeface="Bauhaus 93" panose="04030905020B02020C02" pitchFamily="82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  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손실 함수를 </a:t>
            </a:r>
            <a:r>
              <a:rPr lang="en-US" altLang="ko-KR" sz="1200" dirty="0" err="1">
                <a:solidFill>
                  <a:srgbClr val="000000"/>
                </a:solidFill>
                <a:latin typeface="+mj-lt"/>
              </a:rPr>
              <a:t>categorical_crossentropy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로 설정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   - 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레이블을 정수로 인코딩 하면 </a:t>
            </a:r>
            <a:r>
              <a:rPr lang="en-US" altLang="ko-KR" sz="1200" dirty="0" err="1">
                <a:solidFill>
                  <a:srgbClr val="000000"/>
                </a:solidFill>
                <a:latin typeface="+mj-lt"/>
              </a:rPr>
              <a:t>sparse_categorical_crossentropy</a:t>
            </a:r>
            <a:endParaRPr lang="en-US" altLang="ko-KR" sz="1200" dirty="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</a:t>
            </a:r>
            <a:r>
              <a:rPr lang="ko-KR" altLang="en-US" sz="1200" dirty="0">
                <a:solidFill>
                  <a:srgbClr val="000000"/>
                </a:solidFill>
                <a:latin typeface="Bauhaus 93" panose="04030905020B02020C02" pitchFamily="82" charset="0"/>
              </a:rPr>
              <a:t>많은 수의 범주 분류 시 중간층의 크기 조절에 주의할 것</a:t>
            </a:r>
            <a:endParaRPr lang="en-US" altLang="ko-KR" sz="12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85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  <p:bldP spid="7" grpId="0" animBg="1"/>
      <p:bldP spid="30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89255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주택 가격 예측</a:t>
            </a:r>
            <a:r>
              <a:rPr lang="en-US" altLang="ko-KR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: </a:t>
            </a:r>
            <a:r>
              <a:rPr lang="ko-KR" altLang="en-US" sz="2600" kern="0" spc="333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회귀 문제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3.6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572000" y="1786663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/>
          <p:nvPr/>
        </p:nvSpPr>
        <p:spPr>
          <a:xfrm>
            <a:off x="762001" y="1498600"/>
            <a:ext cx="316809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67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회귀란</a:t>
            </a:r>
            <a:r>
              <a:rPr lang="en-US" altLang="ko-KR" sz="2667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?</a:t>
            </a:r>
            <a:endParaRPr lang="en-US" sz="1200" dirty="0"/>
          </a:p>
        </p:txBody>
      </p:sp>
      <p:sp>
        <p:nvSpPr>
          <p:cNvPr id="45" name="Object 45"/>
          <p:cNvSpPr txBox="1"/>
          <p:nvPr/>
        </p:nvSpPr>
        <p:spPr>
          <a:xfrm>
            <a:off x="4788627" y="1664004"/>
            <a:ext cx="5378292" cy="12216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11" indent="-22861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데이터 분석 방법 중 하나</a:t>
            </a:r>
            <a:endParaRPr lang="en-US" altLang="ko-KR" sz="16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28611" indent="-22861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</a:rPr>
              <a:t>연속적인 값을 예측하는 것이 목적</a:t>
            </a:r>
            <a:endParaRPr lang="en-US" altLang="ko-KR" sz="1600" dirty="0">
              <a:solidFill>
                <a:srgbClr val="000000"/>
              </a:solidFill>
              <a:latin typeface="S-Core Dream 4 Regular" pitchFamily="34" charset="0"/>
            </a:endParaRPr>
          </a:p>
        </p:txBody>
      </p: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75A85AAE-AA6A-43EC-A4FF-C39DF51419FE}"/>
              </a:ext>
            </a:extLst>
          </p:cNvPr>
          <p:cNvGrpSpPr/>
          <p:nvPr/>
        </p:nvGrpSpPr>
        <p:grpSpPr>
          <a:xfrm>
            <a:off x="1263492" y="2432207"/>
            <a:ext cx="246981" cy="63670"/>
            <a:chOff x="1895238" y="4566427"/>
            <a:chExt cx="370471" cy="95505"/>
          </a:xfrm>
        </p:grpSpPr>
        <p:pic>
          <p:nvPicPr>
            <p:cNvPr id="40" name="Object 14">
              <a:extLst>
                <a:ext uri="{FF2B5EF4-FFF2-40B4-BE49-F238E27FC236}">
                  <a16:creationId xmlns:a16="http://schemas.microsoft.com/office/drawing/2014/main" id="{46A449DD-0735-4010-BE1C-D9BD445B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9EC35F-E313-4A3F-AB99-0C30D93D4D18}"/>
              </a:ext>
            </a:extLst>
          </p:cNvPr>
          <p:cNvSpPr/>
          <p:nvPr/>
        </p:nvSpPr>
        <p:spPr>
          <a:xfrm>
            <a:off x="4362824" y="1491129"/>
            <a:ext cx="6229901" cy="1683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484B93-B54C-475E-AA53-8036A3BEBEBA}"/>
              </a:ext>
            </a:extLst>
          </p:cNvPr>
          <p:cNvSpPr/>
          <p:nvPr/>
        </p:nvSpPr>
        <p:spPr>
          <a:xfrm>
            <a:off x="4368800" y="3275900"/>
            <a:ext cx="6229901" cy="215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Object 45">
            <a:extLst>
              <a:ext uri="{FF2B5EF4-FFF2-40B4-BE49-F238E27FC236}">
                <a16:creationId xmlns:a16="http://schemas.microsoft.com/office/drawing/2014/main" id="{FCD9B9F6-566C-4D73-BDBB-33190A52CA54}"/>
              </a:ext>
            </a:extLst>
          </p:cNvPr>
          <p:cNvSpPr txBox="1"/>
          <p:nvPr/>
        </p:nvSpPr>
        <p:spPr>
          <a:xfrm>
            <a:off x="4794604" y="3295323"/>
            <a:ext cx="5378292" cy="183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Ex) </a:t>
            </a:r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기상 데이터를 바탕으로 내일의 기온 예측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     소프트웨어 명세가 주어졌을 때 소프트웨어 프로젝트가  </a:t>
            </a:r>
          </a:p>
          <a:p>
            <a:pPr>
              <a:lnSpc>
                <a:spcPct val="2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     완료될 시간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CB890-E06C-4D9B-AC85-4B759CF7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8" y="2854929"/>
            <a:ext cx="2843602" cy="27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9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8B57B-A45C-459F-A26F-D731AC9BE3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신경망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훈련의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0A6A6-3BDD-4654-B066-B5E258D520D9}"/>
              </a:ext>
            </a:extLst>
          </p:cNvPr>
          <p:cNvSpPr txBox="1"/>
          <p:nvPr/>
        </p:nvSpPr>
        <p:spPr>
          <a:xfrm>
            <a:off x="838200" y="192092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 모델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구성하는 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629DF-0458-4610-81C4-7872F93EF121}"/>
              </a:ext>
            </a:extLst>
          </p:cNvPr>
          <p:cNvSpPr txBox="1"/>
          <p:nvPr/>
        </p:nvSpPr>
        <p:spPr>
          <a:xfrm>
            <a:off x="838200" y="258767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데이터와 그에 상응하는 타깃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CEFC0-F521-4362-803C-C8DCA7B12F9E}"/>
              </a:ext>
            </a:extLst>
          </p:cNvPr>
          <p:cNvSpPr txBox="1"/>
          <p:nvPr/>
        </p:nvSpPr>
        <p:spPr>
          <a:xfrm>
            <a:off x="838199" y="325442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학습에 사용할 피드백 신호를 정의하는 손실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3242A-13C3-44A5-B857-9A4DE5FF63ED}"/>
              </a:ext>
            </a:extLst>
          </p:cNvPr>
          <p:cNvSpPr txBox="1"/>
          <p:nvPr/>
        </p:nvSpPr>
        <p:spPr>
          <a:xfrm>
            <a:off x="838198" y="3921175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진행 방식을 결정하는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0D5C03-0A5A-43B6-AFB6-35B4FBCCB539}"/>
              </a:ext>
            </a:extLst>
          </p:cNvPr>
          <p:cNvSpPr/>
          <p:nvPr/>
        </p:nvSpPr>
        <p:spPr>
          <a:xfrm>
            <a:off x="4362450" y="1918679"/>
            <a:ext cx="41910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9E977D-30CD-42E7-8451-9D543C98D684}"/>
              </a:ext>
            </a:extLst>
          </p:cNvPr>
          <p:cNvSpPr/>
          <p:nvPr/>
        </p:nvSpPr>
        <p:spPr>
          <a:xfrm>
            <a:off x="4076700" y="2585429"/>
            <a:ext cx="523875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A52CBC-0303-4440-995E-70781D13F832}"/>
              </a:ext>
            </a:extLst>
          </p:cNvPr>
          <p:cNvSpPr/>
          <p:nvPr/>
        </p:nvSpPr>
        <p:spPr>
          <a:xfrm>
            <a:off x="5019675" y="3244334"/>
            <a:ext cx="1076325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AA6EC3-4100-4B46-8FF9-04D7000FF20C}"/>
              </a:ext>
            </a:extLst>
          </p:cNvPr>
          <p:cNvSpPr/>
          <p:nvPr/>
        </p:nvSpPr>
        <p:spPr>
          <a:xfrm>
            <a:off x="3800475" y="3918929"/>
            <a:ext cx="1285876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F54A08-609A-4F0D-AEB7-48E143D645E5}"/>
              </a:ext>
            </a:extLst>
          </p:cNvPr>
          <p:cNvSpPr/>
          <p:nvPr/>
        </p:nvSpPr>
        <p:spPr>
          <a:xfrm>
            <a:off x="1171574" y="1918558"/>
            <a:ext cx="2028825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679B8D-026F-4F9F-A2B5-5B48E5DCBD01}"/>
              </a:ext>
            </a:extLst>
          </p:cNvPr>
          <p:cNvSpPr/>
          <p:nvPr/>
        </p:nvSpPr>
        <p:spPr>
          <a:xfrm>
            <a:off x="1171574" y="2577138"/>
            <a:ext cx="1219202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039C6DB-8961-496A-87C8-53C2F46C4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21332"/>
            <a:ext cx="4106700" cy="20460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386982" y="2726129"/>
            <a:ext cx="4306492" cy="2549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S-Core Dream 3 Light" pitchFamily="34" charset="0"/>
              </a:rPr>
              <a:t>1970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년 중반 보스턴 외곽 지역의 </a:t>
            </a:r>
            <a:r>
              <a:rPr lang="ko-KR" altLang="en-US" sz="1200" dirty="0" err="1">
                <a:solidFill>
                  <a:srgbClr val="000000"/>
                </a:solidFill>
                <a:latin typeface="S-Core Dream 3 Light" pitchFamily="34" charset="0"/>
              </a:rPr>
              <a:t>범죄율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지방세율 등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</a:endParaRPr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총 </a:t>
            </a:r>
            <a:r>
              <a:rPr lang="en-US" altLang="ko-KR" sz="1200" dirty="0"/>
              <a:t>506</a:t>
            </a:r>
            <a:r>
              <a:rPr lang="ko-KR" altLang="en-US" sz="1200" dirty="0"/>
              <a:t>개</a:t>
            </a:r>
            <a:r>
              <a:rPr lang="en-US" altLang="ko-KR" sz="1200" dirty="0"/>
              <a:t> (</a:t>
            </a:r>
            <a:r>
              <a:rPr lang="ko-KR" altLang="en-US" sz="1200" dirty="0"/>
              <a:t>훈련 샘플 </a:t>
            </a:r>
            <a:r>
              <a:rPr lang="en-US" altLang="ko-KR" sz="1200" dirty="0"/>
              <a:t>404</a:t>
            </a:r>
            <a:r>
              <a:rPr lang="ko-KR" altLang="en-US" sz="1200" dirty="0"/>
              <a:t>개</a:t>
            </a:r>
            <a:r>
              <a:rPr lang="en-US" altLang="ko-KR" sz="1200" dirty="0"/>
              <a:t>, </a:t>
            </a:r>
            <a:r>
              <a:rPr lang="ko-KR" altLang="en-US" sz="1200" dirty="0"/>
              <a:t>테스트 샘플 </a:t>
            </a:r>
            <a:r>
              <a:rPr lang="en-US" altLang="ko-KR" sz="1200" dirty="0"/>
              <a:t>102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입력 데이터의 각 특성은 스케일이 서로 다름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  어떤 값은 </a:t>
            </a:r>
            <a:r>
              <a:rPr lang="en-US" altLang="ko-KR" sz="1200" dirty="0"/>
              <a:t>0</a:t>
            </a:r>
            <a:r>
              <a:rPr lang="ko-KR" altLang="en-US" sz="1200" dirty="0"/>
              <a:t>과 </a:t>
            </a:r>
            <a:r>
              <a:rPr lang="en-US" altLang="ko-KR" sz="1200" dirty="0"/>
              <a:t>1 </a:t>
            </a:r>
            <a:r>
              <a:rPr lang="ko-KR" altLang="en-US" sz="1200" dirty="0"/>
              <a:t>사이의 비율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  어떤 값은 </a:t>
            </a:r>
            <a:r>
              <a:rPr lang="en-US" altLang="ko-KR" sz="1200" dirty="0"/>
              <a:t>1</a:t>
            </a:r>
            <a:r>
              <a:rPr lang="ko-KR" altLang="en-US" sz="1200" dirty="0"/>
              <a:t>과 </a:t>
            </a:r>
            <a:r>
              <a:rPr lang="en-US" altLang="ko-KR" sz="1200" dirty="0"/>
              <a:t>12 </a:t>
            </a:r>
            <a:r>
              <a:rPr lang="ko-KR" altLang="en-US" sz="1200" dirty="0"/>
              <a:t>사이의 값 또는 </a:t>
            </a:r>
            <a:r>
              <a:rPr lang="en-US" altLang="ko-KR" sz="1200" dirty="0"/>
              <a:t>1</a:t>
            </a:r>
            <a:r>
              <a:rPr lang="ko-KR" altLang="en-US" sz="1200" dirty="0"/>
              <a:t>과 </a:t>
            </a:r>
            <a:r>
              <a:rPr lang="en-US" altLang="ko-KR" sz="1200" dirty="0"/>
              <a:t>100 </a:t>
            </a:r>
            <a:r>
              <a:rPr lang="ko-KR" altLang="en-US" sz="1200" dirty="0"/>
              <a:t>사이의 값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     -&gt;  </a:t>
            </a:r>
            <a:r>
              <a:rPr lang="ko-KR" altLang="en-US" sz="1200" dirty="0"/>
              <a:t>이대로 신경망에 주입하면 학습이 </a:t>
            </a:r>
            <a:r>
              <a:rPr lang="ko-KR" altLang="en-US" sz="1200" dirty="0" err="1"/>
              <a:t>어려워짐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     -&gt; </a:t>
            </a:r>
            <a:r>
              <a:rPr lang="ko-KR" altLang="en-US" sz="1200" dirty="0"/>
              <a:t>전처리를 진행하여 정규화해야 학습 효율이 좋음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보스턴 주택 가격 데이터셋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35424DB-755B-4577-A18E-D8103320D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26128"/>
            <a:ext cx="5111504" cy="101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167969-8D1C-413C-8DFB-56D60B4BE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760928"/>
            <a:ext cx="2196732" cy="86360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3B0D33-887E-46A9-9A7C-8EEFD984853A}"/>
              </a:ext>
            </a:extLst>
          </p:cNvPr>
          <p:cNvCxnSpPr>
            <a:cxnSpLocks/>
          </p:cNvCxnSpPr>
          <p:nvPr/>
        </p:nvCxnSpPr>
        <p:spPr>
          <a:xfrm flipH="1">
            <a:off x="6565532" y="2370528"/>
            <a:ext cx="3393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BBF900-45B1-49D0-AC1B-1682356DC6E9}"/>
              </a:ext>
            </a:extLst>
          </p:cNvPr>
          <p:cNvSpPr txBox="1"/>
          <p:nvPr/>
        </p:nvSpPr>
        <p:spPr>
          <a:xfrm>
            <a:off x="6902563" y="2268928"/>
            <a:ext cx="914033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훈련 샘플</a:t>
            </a:r>
            <a:endParaRPr lang="en-US" altLang="ko-KR" sz="1067" dirty="0"/>
          </a:p>
          <a:p>
            <a:r>
              <a:rPr lang="ko-KR" altLang="en-US" sz="1067" dirty="0"/>
              <a:t>테스트 샘플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62C61C-0C7D-4F62-8E76-A128CF2B6821}"/>
              </a:ext>
            </a:extLst>
          </p:cNvPr>
          <p:cNvCxnSpPr>
            <a:cxnSpLocks/>
          </p:cNvCxnSpPr>
          <p:nvPr/>
        </p:nvCxnSpPr>
        <p:spPr>
          <a:xfrm flipH="1">
            <a:off x="6565532" y="2522928"/>
            <a:ext cx="3393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47D0D0-DE01-4D56-9BF2-CF32199B0DE6}"/>
              </a:ext>
            </a:extLst>
          </p:cNvPr>
          <p:cNvSpPr txBox="1"/>
          <p:nvPr/>
        </p:nvSpPr>
        <p:spPr>
          <a:xfrm>
            <a:off x="9196178" y="441923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정규화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CF01F4-9758-40D1-BF51-ABC86816CEA6}"/>
              </a:ext>
            </a:extLst>
          </p:cNvPr>
          <p:cNvCxnSpPr>
            <a:cxnSpLocks/>
          </p:cNvCxnSpPr>
          <p:nvPr/>
        </p:nvCxnSpPr>
        <p:spPr>
          <a:xfrm flipH="1">
            <a:off x="8982575" y="3674487"/>
            <a:ext cx="291248" cy="1735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4873C2-BC94-49F1-9676-2E3F488C76AE}"/>
              </a:ext>
            </a:extLst>
          </p:cNvPr>
          <p:cNvSpPr txBox="1"/>
          <p:nvPr/>
        </p:nvSpPr>
        <p:spPr>
          <a:xfrm>
            <a:off x="1497022" y="5337945"/>
            <a:ext cx="3797835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테스트 데이터를 정규화 할 때 테스트 데이터가 아닌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훈련 데이터의 평균과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표준편차를 사용한다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0423A-90AB-4A97-BDC2-08066078EB3E}"/>
              </a:ext>
            </a:extLst>
          </p:cNvPr>
          <p:cNvSpPr txBox="1"/>
          <p:nvPr/>
        </p:nvSpPr>
        <p:spPr>
          <a:xfrm>
            <a:off x="5377403" y="3748478"/>
            <a:ext cx="4571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/>
              <a:t>평균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D06E5-B6A3-48C9-9E3E-65DE24D6E5D1}"/>
              </a:ext>
            </a:extLst>
          </p:cNvPr>
          <p:cNvSpPr txBox="1"/>
          <p:nvPr/>
        </p:nvSpPr>
        <p:spPr>
          <a:xfrm>
            <a:off x="5360297" y="4089400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표준</a:t>
            </a:r>
            <a:endParaRPr lang="en-US" altLang="ko-KR" sz="1067" dirty="0"/>
          </a:p>
          <a:p>
            <a:r>
              <a:rPr lang="ko-KR" altLang="en-US" sz="1067" dirty="0"/>
              <a:t>편차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F0F1D0-0D5C-479C-A842-7F7A2C345D90}"/>
              </a:ext>
            </a:extLst>
          </p:cNvPr>
          <p:cNvCxnSpPr>
            <a:stCxn id="3" idx="3"/>
          </p:cNvCxnSpPr>
          <p:nvPr/>
        </p:nvCxnSpPr>
        <p:spPr>
          <a:xfrm>
            <a:off x="5834579" y="3876751"/>
            <a:ext cx="109022" cy="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8A69B1-1097-40BD-93A0-C389E23EEF91}"/>
              </a:ext>
            </a:extLst>
          </p:cNvPr>
          <p:cNvCxnSpPr>
            <a:stCxn id="5" idx="3"/>
          </p:cNvCxnSpPr>
          <p:nvPr/>
        </p:nvCxnSpPr>
        <p:spPr>
          <a:xfrm flipV="1">
            <a:off x="5817473" y="4284325"/>
            <a:ext cx="125432" cy="15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C8890C-6947-460C-A1EE-BCA37884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55" y="2209800"/>
            <a:ext cx="8069525" cy="23368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63492" y="4640495"/>
            <a:ext cx="8069525" cy="117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선형 층 </a:t>
            </a: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스칼라 회귀를 위한 구성</a:t>
            </a: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S-Core Dream 3 Light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활성화 함수를 적용하면 출력 값의 범위가 제한됨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ex) sigmoid 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활성화 함수를 적용하면 </a:t>
            </a: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0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과 </a:t>
            </a: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1 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사이의 값을 예측하도록 학습됨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선형 층은 활성화 함수를 적용하지 않은 순수한 선형이므로 어떤 범위의 값이라도 예측할 수 있도록 학습됨</a:t>
            </a:r>
            <a:endParaRPr lang="en-US" sz="1333" dirty="0">
              <a:latin typeface="S-Core Dream 3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37416-1069-44D8-8BCF-E0952C5D736C}"/>
              </a:ext>
            </a:extLst>
          </p:cNvPr>
          <p:cNvSpPr txBox="1"/>
          <p:nvPr/>
        </p:nvSpPr>
        <p:spPr>
          <a:xfrm>
            <a:off x="6673673" y="3541363"/>
            <a:ext cx="330250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선형층</a:t>
            </a:r>
            <a:r>
              <a:rPr lang="ko-KR" altLang="en-US" sz="1067" dirty="0"/>
              <a:t> </a:t>
            </a:r>
            <a:r>
              <a:rPr lang="en-US" altLang="ko-KR" sz="1067" dirty="0"/>
              <a:t>- </a:t>
            </a:r>
            <a:r>
              <a:rPr lang="ko-KR" altLang="en-US" sz="1067" dirty="0"/>
              <a:t>하나의 유닛을 가지고 활성화 함수가 없음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6131CC-6F46-41A7-83A7-566E54C9FB7C}"/>
              </a:ext>
            </a:extLst>
          </p:cNvPr>
          <p:cNvCxnSpPr/>
          <p:nvPr/>
        </p:nvCxnSpPr>
        <p:spPr>
          <a:xfrm flipH="1">
            <a:off x="3686655" y="3683000"/>
            <a:ext cx="2946400" cy="160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E9F30B-96F9-4011-821D-8DF13BD0BDFB}"/>
              </a:ext>
            </a:extLst>
          </p:cNvPr>
          <p:cNvSpPr txBox="1"/>
          <p:nvPr/>
        </p:nvSpPr>
        <p:spPr>
          <a:xfrm>
            <a:off x="1224476" y="6077482"/>
            <a:ext cx="3627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* 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스칼라 회귀</a:t>
            </a:r>
            <a:r>
              <a:rPr lang="en-US" altLang="ko-KR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S-Core Dream 3 Light"/>
                <a:cs typeface="S-Core Dream 3 Light" pitchFamily="34" charset="0"/>
              </a:rPr>
              <a:t>하나의 연속적인 값을 예측하는 회귀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F21C2-7093-43B3-BF49-A7604339468C}"/>
              </a:ext>
            </a:extLst>
          </p:cNvPr>
          <p:cNvSpPr txBox="1"/>
          <p:nvPr/>
        </p:nvSpPr>
        <p:spPr>
          <a:xfrm>
            <a:off x="6785455" y="4293642"/>
            <a:ext cx="487345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평균 절대 오차</a:t>
            </a:r>
            <a:r>
              <a:rPr lang="en-US" altLang="ko-KR" sz="1067" dirty="0"/>
              <a:t>(Mean Absolute Error, MAE): </a:t>
            </a:r>
            <a:r>
              <a:rPr lang="ko-KR" altLang="en-US" sz="1067" dirty="0"/>
              <a:t>예측과 타깃 사이 거리의 절댓값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73690-6D9F-4EBE-A9B7-C4F3251EBC21}"/>
              </a:ext>
            </a:extLst>
          </p:cNvPr>
          <p:cNvSpPr txBox="1"/>
          <p:nvPr/>
        </p:nvSpPr>
        <p:spPr>
          <a:xfrm>
            <a:off x="5006639" y="4623897"/>
            <a:ext cx="477727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평균 제곱 오차</a:t>
            </a:r>
            <a:r>
              <a:rPr lang="en-US" altLang="ko-KR" sz="1067" dirty="0"/>
              <a:t>(mean squared error): </a:t>
            </a:r>
            <a:r>
              <a:rPr lang="ko-KR" altLang="en-US" sz="1067" dirty="0"/>
              <a:t>예측과 타깃 사이 거리의 제곱의 평균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BF00320-CCCB-46A5-ACA7-58A133446D80}"/>
              </a:ext>
            </a:extLst>
          </p:cNvPr>
          <p:cNvCxnSpPr/>
          <p:nvPr/>
        </p:nvCxnSpPr>
        <p:spPr>
          <a:xfrm>
            <a:off x="6023455" y="4140200"/>
            <a:ext cx="31297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105E74D-4270-4FC0-B8D2-3EC4FE0848F0}"/>
              </a:ext>
            </a:extLst>
          </p:cNvPr>
          <p:cNvCxnSpPr/>
          <p:nvPr/>
        </p:nvCxnSpPr>
        <p:spPr>
          <a:xfrm>
            <a:off x="7486743" y="4140200"/>
            <a:ext cx="0" cy="153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05B3DF6-7E88-4066-A38A-388878765BF1}"/>
              </a:ext>
            </a:extLst>
          </p:cNvPr>
          <p:cNvCxnSpPr/>
          <p:nvPr/>
        </p:nvCxnSpPr>
        <p:spPr>
          <a:xfrm>
            <a:off x="5006640" y="4140200"/>
            <a:ext cx="276378" cy="483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8">
            <a:extLst>
              <a:ext uri="{FF2B5EF4-FFF2-40B4-BE49-F238E27FC236}">
                <a16:creationId xmlns:a16="http://schemas.microsoft.com/office/drawing/2014/main" id="{DAE68435-1F7E-4623-B7EA-B4390BBA4749}"/>
              </a:ext>
            </a:extLst>
          </p:cNvPr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모델 구성</a:t>
            </a:r>
            <a:endParaRPr lang="en-US" sz="1200" dirty="0"/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77B1EEB5-5308-419B-80D7-B828BB0B7454}"/>
              </a:ext>
            </a:extLst>
          </p:cNvPr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E3684A52-F7E1-4159-9447-BA6084EE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8" name="Object 6">
            <a:extLst>
              <a:ext uri="{FF2B5EF4-FFF2-40B4-BE49-F238E27FC236}">
                <a16:creationId xmlns:a16="http://schemas.microsoft.com/office/drawing/2014/main" id="{0F98C0E7-EFDC-4D0C-BDD5-036166D259F7}"/>
              </a:ext>
            </a:extLst>
          </p:cNvPr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980582" y="2311240"/>
            <a:ext cx="6233018" cy="3247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데이터가 많지 않아서 검증 세트도 작음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약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100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개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     -&gt;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검증 세트와 훈련 세트로 어떤 데이터가 선택되는지에 따라 검증 결과가 크게 달라진다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     -&gt;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검증 결과의 분산이 높음</a:t>
            </a:r>
            <a:endParaRPr lang="en-US" altLang="ko-KR" sz="1200" dirty="0">
              <a:solidFill>
                <a:srgbClr val="000000"/>
              </a:solidFill>
              <a:latin typeface="S-Core Dream 3 Light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신뢰 있는 모델 평가를 할 수 없음</a:t>
            </a:r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K-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겹 교차 검증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데이터를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K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개의 분할로 나누고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일반적으로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K=4 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또는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5), K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개의 모델을 각각 만들어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K-1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개의 분할에서 훈련하고 나머지 하나의 분할에서 평가하는 방법</a:t>
            </a:r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모델의 검증 결과는 </a:t>
            </a:r>
            <a:r>
              <a:rPr lang="en-US" altLang="ko-KR" sz="1200" dirty="0">
                <a:solidFill>
                  <a:srgbClr val="000000"/>
                </a:solidFill>
                <a:latin typeface="S-Core Dream 3 Light" pitchFamily="34" charset="0"/>
              </a:rPr>
              <a:t>K</a:t>
            </a:r>
            <a:r>
              <a:rPr lang="ko-KR" altLang="en-US" sz="1200" dirty="0">
                <a:solidFill>
                  <a:srgbClr val="000000"/>
                </a:solidFill>
                <a:latin typeface="S-Core Dream 3 Light" pitchFamily="34" charset="0"/>
              </a:rPr>
              <a:t>개 검증 결과의 평균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48325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훈련 세트와 검증 세트로 나누기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54A921-AC54-4CFF-AC33-722F0FB97F35}"/>
              </a:ext>
            </a:extLst>
          </p:cNvPr>
          <p:cNvSpPr/>
          <p:nvPr/>
        </p:nvSpPr>
        <p:spPr>
          <a:xfrm>
            <a:off x="8280400" y="4315761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040D1-7CFC-4618-AACF-D1B8B0826276}"/>
              </a:ext>
            </a:extLst>
          </p:cNvPr>
          <p:cNvSpPr/>
          <p:nvPr/>
        </p:nvSpPr>
        <p:spPr>
          <a:xfrm>
            <a:off x="9194800" y="4315761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5985AC-8265-4B10-927B-CB4BFDA3370C}"/>
              </a:ext>
            </a:extLst>
          </p:cNvPr>
          <p:cNvSpPr/>
          <p:nvPr/>
        </p:nvSpPr>
        <p:spPr>
          <a:xfrm>
            <a:off x="10109200" y="4315761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1E8CD-3006-4213-BAEF-5E43889AE617}"/>
              </a:ext>
            </a:extLst>
          </p:cNvPr>
          <p:cNvSpPr/>
          <p:nvPr/>
        </p:nvSpPr>
        <p:spPr>
          <a:xfrm>
            <a:off x="10109200" y="4888381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9FF4F7-F8E7-414B-BF9E-015DB221F21B}"/>
              </a:ext>
            </a:extLst>
          </p:cNvPr>
          <p:cNvSpPr/>
          <p:nvPr/>
        </p:nvSpPr>
        <p:spPr>
          <a:xfrm>
            <a:off x="8280400" y="4888381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AAC63E-10CD-4D7E-8F93-4A189E05FA84}"/>
              </a:ext>
            </a:extLst>
          </p:cNvPr>
          <p:cNvSpPr/>
          <p:nvPr/>
        </p:nvSpPr>
        <p:spPr>
          <a:xfrm>
            <a:off x="9194800" y="4888381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A00D9-FA0C-414C-BDE0-73C6F058D1A9}"/>
              </a:ext>
            </a:extLst>
          </p:cNvPr>
          <p:cNvSpPr/>
          <p:nvPr/>
        </p:nvSpPr>
        <p:spPr>
          <a:xfrm>
            <a:off x="10109200" y="5461000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90B8B5-D576-455F-AC6F-D3A6EAB1176F}"/>
              </a:ext>
            </a:extLst>
          </p:cNvPr>
          <p:cNvSpPr/>
          <p:nvPr/>
        </p:nvSpPr>
        <p:spPr>
          <a:xfrm>
            <a:off x="9194800" y="5461000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51DCE2-407B-4745-9B7E-EE715F0BC880}"/>
              </a:ext>
            </a:extLst>
          </p:cNvPr>
          <p:cNvSpPr/>
          <p:nvPr/>
        </p:nvSpPr>
        <p:spPr>
          <a:xfrm>
            <a:off x="8280400" y="5461000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44C5D-B2EF-4518-86CC-E3DCF22825BB}"/>
              </a:ext>
            </a:extLst>
          </p:cNvPr>
          <p:cNvSpPr txBox="1"/>
          <p:nvPr/>
        </p:nvSpPr>
        <p:spPr>
          <a:xfrm>
            <a:off x="11236510" y="4309997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33CACDAD-A6EA-4887-AA3D-25EDA0C264D5}"/>
              </a:ext>
            </a:extLst>
          </p:cNvPr>
          <p:cNvSpPr/>
          <p:nvPr/>
        </p:nvSpPr>
        <p:spPr>
          <a:xfrm>
            <a:off x="8128001" y="4315761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E9138-7DE5-466C-BCFB-18E32A305741}"/>
              </a:ext>
            </a:extLst>
          </p:cNvPr>
          <p:cNvSpPr txBox="1"/>
          <p:nvPr/>
        </p:nvSpPr>
        <p:spPr>
          <a:xfrm>
            <a:off x="7590123" y="4392072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1</a:t>
            </a:r>
            <a:endParaRPr lang="ko-KR" altLang="en-US" sz="1067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B1A0A2-F0EB-41BA-A239-77FAE33A6761}"/>
              </a:ext>
            </a:extLst>
          </p:cNvPr>
          <p:cNvSpPr txBox="1"/>
          <p:nvPr/>
        </p:nvSpPr>
        <p:spPr>
          <a:xfrm>
            <a:off x="11236510" y="4882617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52DC32-98C9-4C66-9DEC-76EF205BE5F9}"/>
              </a:ext>
            </a:extLst>
          </p:cNvPr>
          <p:cNvSpPr txBox="1"/>
          <p:nvPr/>
        </p:nvSpPr>
        <p:spPr>
          <a:xfrm>
            <a:off x="11236509" y="5455237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1D1F26-F5BD-4E18-8BE9-2FCF291BB080}"/>
              </a:ext>
            </a:extLst>
          </p:cNvPr>
          <p:cNvCxnSpPr>
            <a:endCxn id="3" idx="1"/>
          </p:cNvCxnSpPr>
          <p:nvPr/>
        </p:nvCxnSpPr>
        <p:spPr>
          <a:xfrm>
            <a:off x="10972800" y="4504924"/>
            <a:ext cx="263710" cy="154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5A92122-D7F6-4C9D-B233-D2AB25A36F52}"/>
              </a:ext>
            </a:extLst>
          </p:cNvPr>
          <p:cNvCxnSpPr/>
          <p:nvPr/>
        </p:nvCxnSpPr>
        <p:spPr>
          <a:xfrm>
            <a:off x="10970118" y="5077542"/>
            <a:ext cx="26371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4B7597-2B5A-4F1D-8399-3826B56C70C7}"/>
              </a:ext>
            </a:extLst>
          </p:cNvPr>
          <p:cNvCxnSpPr/>
          <p:nvPr/>
        </p:nvCxnSpPr>
        <p:spPr>
          <a:xfrm>
            <a:off x="10970117" y="5650162"/>
            <a:ext cx="26371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6B5F5144-2C6D-445A-8F43-EDBB3CCFF72F}"/>
              </a:ext>
            </a:extLst>
          </p:cNvPr>
          <p:cNvSpPr/>
          <p:nvPr/>
        </p:nvSpPr>
        <p:spPr>
          <a:xfrm>
            <a:off x="8128001" y="4894143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F85B7837-F2F2-44AD-9D50-13407A7001F5}"/>
              </a:ext>
            </a:extLst>
          </p:cNvPr>
          <p:cNvSpPr/>
          <p:nvPr/>
        </p:nvSpPr>
        <p:spPr>
          <a:xfrm>
            <a:off x="8128001" y="5466763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9D4D2C-C811-41B3-9C74-CF7CF56645D1}"/>
              </a:ext>
            </a:extLst>
          </p:cNvPr>
          <p:cNvSpPr txBox="1"/>
          <p:nvPr/>
        </p:nvSpPr>
        <p:spPr>
          <a:xfrm>
            <a:off x="7590123" y="4964691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2</a:t>
            </a:r>
            <a:endParaRPr lang="ko-KR" altLang="en-US" sz="106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28DB97-FABF-4378-BEDB-61669D4839E1}"/>
              </a:ext>
            </a:extLst>
          </p:cNvPr>
          <p:cNvSpPr txBox="1"/>
          <p:nvPr/>
        </p:nvSpPr>
        <p:spPr>
          <a:xfrm>
            <a:off x="7590123" y="5537310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3</a:t>
            </a:r>
            <a:endParaRPr lang="ko-KR" altLang="en-US" sz="1067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767C-6D10-44BD-894B-1BCA26D7141F}"/>
              </a:ext>
            </a:extLst>
          </p:cNvPr>
          <p:cNvSpPr txBox="1"/>
          <p:nvPr/>
        </p:nvSpPr>
        <p:spPr>
          <a:xfrm>
            <a:off x="7630752" y="3877179"/>
            <a:ext cx="127791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▼ </a:t>
            </a:r>
            <a:r>
              <a:rPr lang="en-US" altLang="ko-KR" sz="1067" dirty="0"/>
              <a:t>3-</a:t>
            </a:r>
            <a:r>
              <a:rPr lang="ko-KR" altLang="en-US" sz="1067" dirty="0"/>
              <a:t>겹 교차 검증</a:t>
            </a:r>
          </a:p>
        </p:txBody>
      </p:sp>
    </p:spTree>
    <p:extLst>
      <p:ext uri="{BB962C8B-B14F-4D97-AF65-F5344CB8AC3E}">
        <p14:creationId xmlns:p14="http://schemas.microsoft.com/office/powerpoint/2010/main" val="4216481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44346D0-AB31-40CB-B3A6-89846BE80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3"/>
          <a:stretch/>
        </p:blipFill>
        <p:spPr>
          <a:xfrm>
            <a:off x="457200" y="1627364"/>
            <a:ext cx="5515020" cy="48048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70774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겹 검증을 사용한 훈련 검증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413057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1EF249-F78C-4B8B-9A3E-A0E5F0F9947F}"/>
              </a:ext>
            </a:extLst>
          </p:cNvPr>
          <p:cNvSpPr/>
          <p:nvPr/>
        </p:nvSpPr>
        <p:spPr>
          <a:xfrm>
            <a:off x="457200" y="1627364"/>
            <a:ext cx="355600" cy="20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41ACF23-7BD8-42C1-9FFE-0241C6887595}"/>
              </a:ext>
            </a:extLst>
          </p:cNvPr>
          <p:cNvSpPr/>
          <p:nvPr/>
        </p:nvSpPr>
        <p:spPr>
          <a:xfrm>
            <a:off x="1879600" y="6172200"/>
            <a:ext cx="660400" cy="259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2C85C-3DD6-4554-A703-169B54043222}"/>
              </a:ext>
            </a:extLst>
          </p:cNvPr>
          <p:cNvSpPr txBox="1"/>
          <p:nvPr/>
        </p:nvSpPr>
        <p:spPr>
          <a:xfrm>
            <a:off x="2540001" y="6479982"/>
            <a:ext cx="188384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평균 절대 오차 </a:t>
            </a:r>
            <a:r>
              <a:rPr lang="en-US" altLang="ko-KR" sz="1067" dirty="0"/>
              <a:t>= </a:t>
            </a:r>
            <a:r>
              <a:rPr lang="ko-KR" altLang="en-US" sz="1067" dirty="0"/>
              <a:t>검증 점수</a:t>
            </a:r>
          </a:p>
        </p:txBody>
      </p:sp>
      <p:cxnSp>
        <p:nvCxnSpPr>
          <p:cNvPr id="992" name="직선 화살표 연결선 991">
            <a:extLst>
              <a:ext uri="{FF2B5EF4-FFF2-40B4-BE49-F238E27FC236}">
                <a16:creationId xmlns:a16="http://schemas.microsoft.com/office/drawing/2014/main" id="{4B13A6EB-3061-4A1A-8449-435DAB5D783F}"/>
              </a:ext>
            </a:extLst>
          </p:cNvPr>
          <p:cNvCxnSpPr>
            <a:cxnSpLocks/>
          </p:cNvCxnSpPr>
          <p:nvPr/>
        </p:nvCxnSpPr>
        <p:spPr>
          <a:xfrm>
            <a:off x="2336800" y="6432165"/>
            <a:ext cx="203200" cy="95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0">
            <a:extLst>
              <a:ext uri="{FF2B5EF4-FFF2-40B4-BE49-F238E27FC236}">
                <a16:creationId xmlns:a16="http://schemas.microsoft.com/office/drawing/2014/main" id="{8C8AFD9A-0D9C-4A6E-BA00-10FC5E6789C4}"/>
              </a:ext>
            </a:extLst>
          </p:cNvPr>
          <p:cNvGrpSpPr/>
          <p:nvPr/>
        </p:nvGrpSpPr>
        <p:grpSpPr>
          <a:xfrm>
            <a:off x="6497265" y="5039171"/>
            <a:ext cx="4263913" cy="1210364"/>
            <a:chOff x="9525000" y="4229100"/>
            <a:chExt cx="6395869" cy="18155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9659745-A532-47E7-949B-66B5B643C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559"/>
            <a:stretch/>
          </p:blipFill>
          <p:spPr>
            <a:xfrm>
              <a:off x="9525000" y="4229100"/>
              <a:ext cx="6395869" cy="1815546"/>
            </a:xfrm>
            <a:prstGeom prst="rect">
              <a:avLst/>
            </a:prstGeom>
          </p:spPr>
        </p:pic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E91DB50A-E899-4E97-86A2-9EFD54903140}"/>
                </a:ext>
              </a:extLst>
            </p:cNvPr>
            <p:cNvSpPr txBox="1"/>
            <p:nvPr/>
          </p:nvSpPr>
          <p:spPr>
            <a:xfrm>
              <a:off x="11201400" y="4381500"/>
              <a:ext cx="2368917" cy="41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각 </a:t>
              </a:r>
              <a:r>
                <a:rPr lang="ko-KR" altLang="en-US" sz="1200" dirty="0" err="1"/>
                <a:t>폴드의</a:t>
              </a:r>
              <a:r>
                <a:rPr lang="ko-KR" altLang="en-US" sz="1200" dirty="0"/>
                <a:t> 검증 점수</a:t>
              </a:r>
            </a:p>
          </p:txBody>
        </p:sp>
        <p:cxnSp>
          <p:nvCxnSpPr>
            <p:cNvPr id="996" name="직선 화살표 연결선 995">
              <a:extLst>
                <a:ext uri="{FF2B5EF4-FFF2-40B4-BE49-F238E27FC236}">
                  <a16:creationId xmlns:a16="http://schemas.microsoft.com/office/drawing/2014/main" id="{6480BA3E-A0C4-45F4-9A56-DA3CBCD9FC26}"/>
                </a:ext>
              </a:extLst>
            </p:cNvPr>
            <p:cNvCxnSpPr>
              <a:endCxn id="994" idx="1"/>
            </p:cNvCxnSpPr>
            <p:nvPr/>
          </p:nvCxnSpPr>
          <p:spPr>
            <a:xfrm>
              <a:off x="10744200" y="4566167"/>
              <a:ext cx="457200" cy="230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1CB7EE3E-0B3F-429C-BB3D-26FD411DBB91}"/>
                </a:ext>
              </a:extLst>
            </p:cNvPr>
            <p:cNvSpPr txBox="1"/>
            <p:nvPr/>
          </p:nvSpPr>
          <p:spPr>
            <a:xfrm>
              <a:off x="12142486" y="5351504"/>
              <a:ext cx="1282081" cy="415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최종 </a:t>
              </a:r>
              <a:r>
                <a:rPr lang="ko-KR" altLang="en-US" sz="1200" dirty="0"/>
                <a:t>점수</a:t>
              </a:r>
            </a:p>
          </p:txBody>
        </p:sp>
        <p:cxnSp>
          <p:nvCxnSpPr>
            <p:cNvPr id="999" name="직선 화살표 연결선 998">
              <a:extLst>
                <a:ext uri="{FF2B5EF4-FFF2-40B4-BE49-F238E27FC236}">
                  <a16:creationId xmlns:a16="http://schemas.microsoft.com/office/drawing/2014/main" id="{38ED67F9-AED6-416B-8CFA-FF0EE4F26941}"/>
                </a:ext>
              </a:extLst>
            </p:cNvPr>
            <p:cNvCxnSpPr/>
            <p:nvPr/>
          </p:nvCxnSpPr>
          <p:spPr>
            <a:xfrm>
              <a:off x="11658600" y="5536169"/>
              <a:ext cx="457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0" name="타원 999">
            <a:extLst>
              <a:ext uri="{FF2B5EF4-FFF2-40B4-BE49-F238E27FC236}">
                <a16:creationId xmlns:a16="http://schemas.microsoft.com/office/drawing/2014/main" id="{98B6C107-00D8-46C0-A1E2-55E1C8E5FB7A}"/>
              </a:ext>
            </a:extLst>
          </p:cNvPr>
          <p:cNvSpPr/>
          <p:nvPr/>
        </p:nvSpPr>
        <p:spPr>
          <a:xfrm>
            <a:off x="457200" y="1981029"/>
            <a:ext cx="1270000" cy="228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FDE22B-900D-482F-AA40-F6B0D0067179}"/>
              </a:ext>
            </a:extLst>
          </p:cNvPr>
          <p:cNvSpPr/>
          <p:nvPr/>
        </p:nvSpPr>
        <p:spPr>
          <a:xfrm>
            <a:off x="7187541" y="2307023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52EA69-D713-44BA-8D2A-7F521B522CEA}"/>
              </a:ext>
            </a:extLst>
          </p:cNvPr>
          <p:cNvSpPr/>
          <p:nvPr/>
        </p:nvSpPr>
        <p:spPr>
          <a:xfrm>
            <a:off x="8101941" y="2307023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B377B9-6988-4E25-8016-483D60FD9F69}"/>
              </a:ext>
            </a:extLst>
          </p:cNvPr>
          <p:cNvSpPr/>
          <p:nvPr/>
        </p:nvSpPr>
        <p:spPr>
          <a:xfrm>
            <a:off x="9016341" y="2307023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098624-8A9C-462C-B9EF-0AC60E1FAE54}"/>
              </a:ext>
            </a:extLst>
          </p:cNvPr>
          <p:cNvSpPr/>
          <p:nvPr/>
        </p:nvSpPr>
        <p:spPr>
          <a:xfrm>
            <a:off x="9016341" y="2879643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A51178-CCA5-4A1F-A1F0-3D46D1B6EFA7}"/>
              </a:ext>
            </a:extLst>
          </p:cNvPr>
          <p:cNvSpPr/>
          <p:nvPr/>
        </p:nvSpPr>
        <p:spPr>
          <a:xfrm>
            <a:off x="7187541" y="2879643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621BD19-16DF-474F-AECD-FDD613F4C696}"/>
              </a:ext>
            </a:extLst>
          </p:cNvPr>
          <p:cNvSpPr/>
          <p:nvPr/>
        </p:nvSpPr>
        <p:spPr>
          <a:xfrm>
            <a:off x="8101941" y="2879643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DC4B15-99C3-46CB-BBE3-5EB18397C5E0}"/>
              </a:ext>
            </a:extLst>
          </p:cNvPr>
          <p:cNvSpPr/>
          <p:nvPr/>
        </p:nvSpPr>
        <p:spPr>
          <a:xfrm>
            <a:off x="9016341" y="3452262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FCD832-95FA-49C8-A804-5095D909DF04}"/>
              </a:ext>
            </a:extLst>
          </p:cNvPr>
          <p:cNvSpPr/>
          <p:nvPr/>
        </p:nvSpPr>
        <p:spPr>
          <a:xfrm>
            <a:off x="8101941" y="3452262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D6387-1ABA-4563-A917-9EDBFC318359}"/>
              </a:ext>
            </a:extLst>
          </p:cNvPr>
          <p:cNvSpPr/>
          <p:nvPr/>
        </p:nvSpPr>
        <p:spPr>
          <a:xfrm>
            <a:off x="7187541" y="3452262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D4102B-2C56-4CDF-BAA4-85CF6001E68A}"/>
              </a:ext>
            </a:extLst>
          </p:cNvPr>
          <p:cNvSpPr txBox="1"/>
          <p:nvPr/>
        </p:nvSpPr>
        <p:spPr>
          <a:xfrm>
            <a:off x="11064122" y="2301259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C5E895E1-AD13-475B-847B-22C178CD6D13}"/>
              </a:ext>
            </a:extLst>
          </p:cNvPr>
          <p:cNvSpPr/>
          <p:nvPr/>
        </p:nvSpPr>
        <p:spPr>
          <a:xfrm>
            <a:off x="7035142" y="2307023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17BF43-0D4F-4C82-9767-DE94EFC02998}"/>
              </a:ext>
            </a:extLst>
          </p:cNvPr>
          <p:cNvSpPr txBox="1"/>
          <p:nvPr/>
        </p:nvSpPr>
        <p:spPr>
          <a:xfrm>
            <a:off x="6497265" y="2383334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1</a:t>
            </a:r>
            <a:endParaRPr lang="ko-KR" altLang="en-US" sz="1067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37D350-A8DD-40E9-B241-7CDFED7A25CD}"/>
              </a:ext>
            </a:extLst>
          </p:cNvPr>
          <p:cNvSpPr txBox="1"/>
          <p:nvPr/>
        </p:nvSpPr>
        <p:spPr>
          <a:xfrm>
            <a:off x="11064122" y="2873879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95BF51-ECEE-43F5-A6EC-8E4B5D8BCE3B}"/>
              </a:ext>
            </a:extLst>
          </p:cNvPr>
          <p:cNvSpPr txBox="1"/>
          <p:nvPr/>
        </p:nvSpPr>
        <p:spPr>
          <a:xfrm>
            <a:off x="11064121" y="3446499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50339F-A446-4F6F-9B7F-37CC9EC4AC5B}"/>
              </a:ext>
            </a:extLst>
          </p:cNvPr>
          <p:cNvCxnSpPr>
            <a:endCxn id="51" idx="1"/>
          </p:cNvCxnSpPr>
          <p:nvPr/>
        </p:nvCxnSpPr>
        <p:spPr>
          <a:xfrm>
            <a:off x="10800412" y="2496186"/>
            <a:ext cx="263710" cy="154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119AA78-EB32-433E-962C-53F586F8D687}"/>
              </a:ext>
            </a:extLst>
          </p:cNvPr>
          <p:cNvCxnSpPr/>
          <p:nvPr/>
        </p:nvCxnSpPr>
        <p:spPr>
          <a:xfrm>
            <a:off x="10797730" y="3068804"/>
            <a:ext cx="26371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04C0FE2-D056-4441-AF94-1CDF248FBA06}"/>
              </a:ext>
            </a:extLst>
          </p:cNvPr>
          <p:cNvCxnSpPr/>
          <p:nvPr/>
        </p:nvCxnSpPr>
        <p:spPr>
          <a:xfrm>
            <a:off x="10797729" y="3641424"/>
            <a:ext cx="26371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왼쪽 중괄호 58">
            <a:extLst>
              <a:ext uri="{FF2B5EF4-FFF2-40B4-BE49-F238E27FC236}">
                <a16:creationId xmlns:a16="http://schemas.microsoft.com/office/drawing/2014/main" id="{D642D658-7624-41C0-A229-609A3907AAAB}"/>
              </a:ext>
            </a:extLst>
          </p:cNvPr>
          <p:cNvSpPr/>
          <p:nvPr/>
        </p:nvSpPr>
        <p:spPr>
          <a:xfrm>
            <a:off x="7035142" y="2885405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A091A742-541E-4242-8DBC-A314754CEF7C}"/>
              </a:ext>
            </a:extLst>
          </p:cNvPr>
          <p:cNvSpPr/>
          <p:nvPr/>
        </p:nvSpPr>
        <p:spPr>
          <a:xfrm>
            <a:off x="7035142" y="3458025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DBC389-9548-474B-94F7-B201274AAAFA}"/>
              </a:ext>
            </a:extLst>
          </p:cNvPr>
          <p:cNvSpPr txBox="1"/>
          <p:nvPr/>
        </p:nvSpPr>
        <p:spPr>
          <a:xfrm>
            <a:off x="6497265" y="2955953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2</a:t>
            </a:r>
            <a:endParaRPr lang="ko-KR" altLang="en-US" sz="1067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F42B1B-8F26-43FB-A581-6C9E4EFCDFDB}"/>
              </a:ext>
            </a:extLst>
          </p:cNvPr>
          <p:cNvSpPr txBox="1"/>
          <p:nvPr/>
        </p:nvSpPr>
        <p:spPr>
          <a:xfrm>
            <a:off x="6497265" y="3528572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3</a:t>
            </a:r>
            <a:endParaRPr lang="ko-KR" altLang="en-US" sz="1067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33F699-4EB0-457E-9F1F-B009F3637AC7}"/>
              </a:ext>
            </a:extLst>
          </p:cNvPr>
          <p:cNvSpPr/>
          <p:nvPr/>
        </p:nvSpPr>
        <p:spPr>
          <a:xfrm>
            <a:off x="8101941" y="4019118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CA39A3-D609-44E8-81F9-42B794A838E2}"/>
              </a:ext>
            </a:extLst>
          </p:cNvPr>
          <p:cNvSpPr/>
          <p:nvPr/>
        </p:nvSpPr>
        <p:spPr>
          <a:xfrm>
            <a:off x="7187541" y="4019118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BBBA9C-2299-4298-824B-B9A1AFFBD786}"/>
              </a:ext>
            </a:extLst>
          </p:cNvPr>
          <p:cNvSpPr txBox="1"/>
          <p:nvPr/>
        </p:nvSpPr>
        <p:spPr>
          <a:xfrm>
            <a:off x="11064121" y="4013355"/>
            <a:ext cx="457176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검증</a:t>
            </a:r>
            <a:endParaRPr lang="en-US" altLang="ko-KR" sz="1067" dirty="0"/>
          </a:p>
          <a:p>
            <a:r>
              <a:rPr lang="ko-KR" altLang="en-US" sz="1067" dirty="0"/>
              <a:t>점수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D9D9F-A8EF-4C45-80D9-7D1442D01D35}"/>
              </a:ext>
            </a:extLst>
          </p:cNvPr>
          <p:cNvCxnSpPr/>
          <p:nvPr/>
        </p:nvCxnSpPr>
        <p:spPr>
          <a:xfrm>
            <a:off x="10797729" y="4208280"/>
            <a:ext cx="263710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왼쪽 중괄호 68">
            <a:extLst>
              <a:ext uri="{FF2B5EF4-FFF2-40B4-BE49-F238E27FC236}">
                <a16:creationId xmlns:a16="http://schemas.microsoft.com/office/drawing/2014/main" id="{485C5001-CE5F-4871-9AC5-D8665624B246}"/>
              </a:ext>
            </a:extLst>
          </p:cNvPr>
          <p:cNvSpPr/>
          <p:nvPr/>
        </p:nvSpPr>
        <p:spPr>
          <a:xfrm>
            <a:off x="7035142" y="4024881"/>
            <a:ext cx="81279" cy="3783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46ABCD-9D4B-48CC-84EF-A99B35634F49}"/>
              </a:ext>
            </a:extLst>
          </p:cNvPr>
          <p:cNvSpPr txBox="1"/>
          <p:nvPr/>
        </p:nvSpPr>
        <p:spPr>
          <a:xfrm>
            <a:off x="6497265" y="4095428"/>
            <a:ext cx="53251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 err="1"/>
              <a:t>폴드</a:t>
            </a:r>
            <a:r>
              <a:rPr lang="en-US" altLang="ko-KR" sz="1067" dirty="0"/>
              <a:t>4</a:t>
            </a:r>
            <a:endParaRPr lang="ko-KR" altLang="en-US" sz="1067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851724-00EE-4256-B617-D9E7DF0E0429}"/>
              </a:ext>
            </a:extLst>
          </p:cNvPr>
          <p:cNvSpPr/>
          <p:nvPr/>
        </p:nvSpPr>
        <p:spPr>
          <a:xfrm>
            <a:off x="9930741" y="2301260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D79820-3133-4D34-A7E6-3FA0DF83C83A}"/>
              </a:ext>
            </a:extLst>
          </p:cNvPr>
          <p:cNvSpPr/>
          <p:nvPr/>
        </p:nvSpPr>
        <p:spPr>
          <a:xfrm>
            <a:off x="9930741" y="2873879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D6954C-6C16-46A1-A0B8-9A0FF9F70B5C}"/>
              </a:ext>
            </a:extLst>
          </p:cNvPr>
          <p:cNvSpPr/>
          <p:nvPr/>
        </p:nvSpPr>
        <p:spPr>
          <a:xfrm>
            <a:off x="9930741" y="4013355"/>
            <a:ext cx="812800" cy="3783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검증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8BAE8E6-E181-4BC8-A17A-5A197033600D}"/>
              </a:ext>
            </a:extLst>
          </p:cNvPr>
          <p:cNvSpPr/>
          <p:nvPr/>
        </p:nvSpPr>
        <p:spPr>
          <a:xfrm>
            <a:off x="9930741" y="3450733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D8DC54B-3D8A-436C-9F19-CA1474B723A7}"/>
              </a:ext>
            </a:extLst>
          </p:cNvPr>
          <p:cNvSpPr/>
          <p:nvPr/>
        </p:nvSpPr>
        <p:spPr>
          <a:xfrm>
            <a:off x="9019311" y="4017001"/>
            <a:ext cx="812800" cy="378324"/>
          </a:xfrm>
          <a:prstGeom prst="rect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훈련</a:t>
            </a:r>
          </a:p>
        </p:txBody>
      </p:sp>
    </p:spTree>
    <p:extLst>
      <p:ext uri="{BB962C8B-B14F-4D97-AF65-F5344CB8AC3E}">
        <p14:creationId xmlns:p14="http://schemas.microsoft.com/office/powerpoint/2010/main" val="657104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70774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겹 검증을 사용한 훈련 검증</a:t>
            </a:r>
            <a:endParaRPr lang="en-US" sz="1200" dirty="0"/>
          </a:p>
        </p:txBody>
      </p:sp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1BACCFB7-2009-41E9-AA18-5E2F13DCE6AA}"/>
              </a:ext>
            </a:extLst>
          </p:cNvPr>
          <p:cNvGrpSpPr/>
          <p:nvPr/>
        </p:nvGrpSpPr>
        <p:grpSpPr>
          <a:xfrm>
            <a:off x="1263492" y="1413057"/>
            <a:ext cx="246981" cy="63670"/>
            <a:chOff x="1895238" y="4566427"/>
            <a:chExt cx="370471" cy="95505"/>
          </a:xfrm>
        </p:grpSpPr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2EEDDF69-00CD-4DF7-ACD4-76D9777BB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377091-4C6A-4128-A5FF-31D30952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238116"/>
            <a:ext cx="4109009" cy="2796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28602-DC9A-4432-A005-96CE817D9169}"/>
              </a:ext>
            </a:extLst>
          </p:cNvPr>
          <p:cNvSpPr txBox="1"/>
          <p:nvPr/>
        </p:nvSpPr>
        <p:spPr>
          <a:xfrm>
            <a:off x="1238943" y="5372469"/>
            <a:ext cx="6994222" cy="696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67" dirty="0"/>
              <a:t>1. </a:t>
            </a:r>
            <a:r>
              <a:rPr lang="ko-KR" altLang="en-US" sz="1067" dirty="0"/>
              <a:t>곡선의 다른 부분과 스케일이 많이 다른 첫 </a:t>
            </a:r>
            <a:r>
              <a:rPr lang="en-US" altLang="ko-KR" sz="1067" dirty="0"/>
              <a:t>10</a:t>
            </a:r>
            <a:r>
              <a:rPr lang="ko-KR" altLang="en-US" sz="1067" dirty="0"/>
              <a:t>개의 데이터 포인트 제외</a:t>
            </a:r>
          </a:p>
          <a:p>
            <a:pPr>
              <a:lnSpc>
                <a:spcPct val="200000"/>
              </a:lnSpc>
            </a:pPr>
            <a:r>
              <a:rPr lang="en-US" altLang="ko-KR" sz="1067" dirty="0"/>
              <a:t>2. </a:t>
            </a:r>
            <a:r>
              <a:rPr lang="ko-KR" altLang="en-US" sz="1067" dirty="0"/>
              <a:t>부드러운 곡선을 얻기 위해 각 포인트를 이전 포인트의 지수 이동 평균</a:t>
            </a:r>
            <a:r>
              <a:rPr lang="en-US" altLang="ko-KR" sz="1067" dirty="0"/>
              <a:t>(</a:t>
            </a:r>
            <a:r>
              <a:rPr lang="en-US" altLang="ko-KR" sz="1067" dirty="0" err="1"/>
              <a:t>exponetial</a:t>
            </a:r>
            <a:r>
              <a:rPr lang="en-US" altLang="ko-KR" sz="1067" dirty="0"/>
              <a:t> moving average)</a:t>
            </a:r>
            <a:r>
              <a:rPr lang="ko-KR" altLang="en-US" sz="1067" dirty="0"/>
              <a:t>으로 대체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33F1C3-8838-4F51-8D89-6A8B21444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355310"/>
            <a:ext cx="5881023" cy="1800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BC16A-FF03-47B3-A472-0A4C36391823}"/>
              </a:ext>
            </a:extLst>
          </p:cNvPr>
          <p:cNvSpPr txBox="1"/>
          <p:nvPr/>
        </p:nvSpPr>
        <p:spPr>
          <a:xfrm>
            <a:off x="457513" y="1850914"/>
            <a:ext cx="109837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범위가 너무 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7FC285-4BA9-4D81-84AC-FD5929D61FD5}"/>
              </a:ext>
            </a:extLst>
          </p:cNvPr>
          <p:cNvCxnSpPr>
            <a:cxnSpLocks/>
          </p:cNvCxnSpPr>
          <p:nvPr/>
        </p:nvCxnSpPr>
        <p:spPr>
          <a:xfrm>
            <a:off x="914400" y="2097136"/>
            <a:ext cx="203200" cy="479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BCC1AE-F0C4-46FD-8FAF-07DD6BA121A6}"/>
              </a:ext>
            </a:extLst>
          </p:cNvPr>
          <p:cNvSpPr/>
          <p:nvPr/>
        </p:nvSpPr>
        <p:spPr>
          <a:xfrm>
            <a:off x="1238944" y="2097136"/>
            <a:ext cx="539057" cy="2551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56E065-61CC-4DA5-AD08-E74CE96C8D0E}"/>
              </a:ext>
            </a:extLst>
          </p:cNvPr>
          <p:cNvCxnSpPr>
            <a:cxnSpLocks/>
          </p:cNvCxnSpPr>
          <p:nvPr/>
        </p:nvCxnSpPr>
        <p:spPr>
          <a:xfrm flipH="1">
            <a:off x="3403600" y="3539873"/>
            <a:ext cx="50800" cy="397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A3005E-E53D-4E59-95DE-2E32F55F50A0}"/>
              </a:ext>
            </a:extLst>
          </p:cNvPr>
          <p:cNvSpPr txBox="1"/>
          <p:nvPr/>
        </p:nvSpPr>
        <p:spPr>
          <a:xfrm>
            <a:off x="3070505" y="3254098"/>
            <a:ext cx="9140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변동이 심함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DBD53A-92BA-41C6-BF4D-F18B00B96FEB}"/>
              </a:ext>
            </a:extLst>
          </p:cNvPr>
          <p:cNvSpPr/>
          <p:nvPr/>
        </p:nvSpPr>
        <p:spPr>
          <a:xfrm>
            <a:off x="8128000" y="3366949"/>
            <a:ext cx="3352800" cy="17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5C916-2B57-4B64-9AE7-A0FFA5451E99}"/>
              </a:ext>
            </a:extLst>
          </p:cNvPr>
          <p:cNvSpPr txBox="1"/>
          <p:nvPr/>
        </p:nvSpPr>
        <p:spPr>
          <a:xfrm>
            <a:off x="10363200" y="3663659"/>
            <a:ext cx="109837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지수 이동 평균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80EAA8A-63ED-4835-80E8-EA85A725D2C6}"/>
              </a:ext>
            </a:extLst>
          </p:cNvPr>
          <p:cNvCxnSpPr>
            <a:cxnSpLocks/>
          </p:cNvCxnSpPr>
          <p:nvPr/>
        </p:nvCxnSpPr>
        <p:spPr>
          <a:xfrm rot="10800000">
            <a:off x="10109200" y="3581400"/>
            <a:ext cx="254000" cy="195110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38289C-3749-43A0-A72B-92A98EFB5933}"/>
              </a:ext>
            </a:extLst>
          </p:cNvPr>
          <p:cNvSpPr/>
          <p:nvPr/>
        </p:nvSpPr>
        <p:spPr>
          <a:xfrm>
            <a:off x="1117600" y="5372469"/>
            <a:ext cx="7416800" cy="777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877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77091-4C6A-4128-A5FF-31D30952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819400"/>
            <a:ext cx="4109009" cy="2796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BC16A-FF03-47B3-A472-0A4C36391823}"/>
              </a:ext>
            </a:extLst>
          </p:cNvPr>
          <p:cNvSpPr txBox="1"/>
          <p:nvPr/>
        </p:nvSpPr>
        <p:spPr>
          <a:xfrm>
            <a:off x="457513" y="2432199"/>
            <a:ext cx="109837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범위가 너무 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7FC285-4BA9-4D81-84AC-FD5929D61FD5}"/>
              </a:ext>
            </a:extLst>
          </p:cNvPr>
          <p:cNvCxnSpPr>
            <a:cxnSpLocks/>
          </p:cNvCxnSpPr>
          <p:nvPr/>
        </p:nvCxnSpPr>
        <p:spPr>
          <a:xfrm>
            <a:off x="914400" y="2678420"/>
            <a:ext cx="203200" cy="479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CBCC1AE-F0C4-46FD-8FAF-07DD6BA121A6}"/>
              </a:ext>
            </a:extLst>
          </p:cNvPr>
          <p:cNvSpPr/>
          <p:nvPr/>
        </p:nvSpPr>
        <p:spPr>
          <a:xfrm>
            <a:off x="1238944" y="2678420"/>
            <a:ext cx="539057" cy="2551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56E065-61CC-4DA5-AD08-E74CE96C8D0E}"/>
              </a:ext>
            </a:extLst>
          </p:cNvPr>
          <p:cNvCxnSpPr>
            <a:cxnSpLocks/>
          </p:cNvCxnSpPr>
          <p:nvPr/>
        </p:nvCxnSpPr>
        <p:spPr>
          <a:xfrm flipH="1">
            <a:off x="3403600" y="4121158"/>
            <a:ext cx="50800" cy="397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A3005E-E53D-4E59-95DE-2E32F55F50A0}"/>
              </a:ext>
            </a:extLst>
          </p:cNvPr>
          <p:cNvSpPr txBox="1"/>
          <p:nvPr/>
        </p:nvSpPr>
        <p:spPr>
          <a:xfrm>
            <a:off x="3070505" y="3835382"/>
            <a:ext cx="9140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변동이 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7D1BB3-7BD8-46D9-AEF9-E638C795E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679" y="2432199"/>
            <a:ext cx="4719473" cy="316638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3214F93-BD7D-4FD7-B0E2-0E5A67CFA187}"/>
              </a:ext>
            </a:extLst>
          </p:cNvPr>
          <p:cNvSpPr/>
          <p:nvPr/>
        </p:nvSpPr>
        <p:spPr>
          <a:xfrm>
            <a:off x="7431645" y="476479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9AE1BF-4EBA-42B3-9A6A-C90300904744}"/>
              </a:ext>
            </a:extLst>
          </p:cNvPr>
          <p:cNvCxnSpPr>
            <a:cxnSpLocks/>
          </p:cNvCxnSpPr>
          <p:nvPr/>
        </p:nvCxnSpPr>
        <p:spPr>
          <a:xfrm flipH="1">
            <a:off x="7620000" y="4192130"/>
            <a:ext cx="65645" cy="506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0AE20E-D471-46D0-AF39-01FA2C921033}"/>
              </a:ext>
            </a:extLst>
          </p:cNvPr>
          <p:cNvSpPr txBox="1"/>
          <p:nvPr/>
        </p:nvSpPr>
        <p:spPr>
          <a:xfrm>
            <a:off x="7350510" y="3809982"/>
            <a:ext cx="729687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과대적합</a:t>
            </a:r>
            <a:endParaRPr lang="en-US" altLang="ko-KR" sz="1067" dirty="0"/>
          </a:p>
          <a:p>
            <a:pPr algn="ctr"/>
            <a:r>
              <a:rPr lang="ko-KR" altLang="en-US" sz="1067" dirty="0"/>
              <a:t>시작</a:t>
            </a: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7DD1A52D-3E4D-41AF-AD98-0DC47748BFA8}"/>
              </a:ext>
            </a:extLst>
          </p:cNvPr>
          <p:cNvSpPr txBox="1"/>
          <p:nvPr/>
        </p:nvSpPr>
        <p:spPr>
          <a:xfrm>
            <a:off x="1263492" y="1207378"/>
            <a:ext cx="48325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겹 검증을 사용한 훈련 검증</a:t>
            </a:r>
            <a:endParaRPr lang="en-US" altLang="ko-KR" sz="2400" dirty="0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9744F193-6A78-4781-BCA5-330DE754DCDE}"/>
              </a:ext>
            </a:extLst>
          </p:cNvPr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EBBF4370-2646-4640-BE83-23DBD7F5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176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>
            <a:extLst>
              <a:ext uri="{FF2B5EF4-FFF2-40B4-BE49-F238E27FC236}">
                <a16:creationId xmlns:a16="http://schemas.microsoft.com/office/drawing/2014/main" id="{1D506A8A-663C-4FD9-ACCD-6FD1FFB4A7F4}"/>
              </a:ext>
            </a:extLst>
          </p:cNvPr>
          <p:cNvSpPr txBox="1"/>
          <p:nvPr/>
        </p:nvSpPr>
        <p:spPr>
          <a:xfrm>
            <a:off x="1263492" y="1207378"/>
            <a:ext cx="48325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K-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겹 검증을 사용한 훈련 검증</a:t>
            </a:r>
            <a:endParaRPr lang="en-US" altLang="ko-KR"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A1F6449E-5473-4F9D-A1BA-A962F5470E48}"/>
              </a:ext>
            </a:extLst>
          </p:cNvPr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29AEEE5-25D9-43E4-A5CD-F772D898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1461AF0-0539-4EEB-99B4-4A195194B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92" y="2413000"/>
            <a:ext cx="6684885" cy="182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ED511-0DDD-4E3E-9027-B79A7177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492" y="4909913"/>
            <a:ext cx="6684885" cy="572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12D01-D2F4-4418-9475-FC6E1568140A}"/>
              </a:ext>
            </a:extLst>
          </p:cNvPr>
          <p:cNvSpPr txBox="1"/>
          <p:nvPr/>
        </p:nvSpPr>
        <p:spPr>
          <a:xfrm>
            <a:off x="1263493" y="4653043"/>
            <a:ext cx="96212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67" dirty="0"/>
              <a:t>▼ 최종 결과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0B89299-312E-4C71-8E12-CC7786543544}"/>
              </a:ext>
            </a:extLst>
          </p:cNvPr>
          <p:cNvCxnSpPr/>
          <p:nvPr/>
        </p:nvCxnSpPr>
        <p:spPr>
          <a:xfrm rot="16200000" flipH="1">
            <a:off x="2206952" y="5510897"/>
            <a:ext cx="310497" cy="254000"/>
          </a:xfrm>
          <a:prstGeom prst="bentConnector3">
            <a:avLst>
              <a:gd name="adj1" fmla="val 99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0ACB924-B717-4DFD-A1BE-FA48580FEF8A}"/>
              </a:ext>
            </a:extLst>
          </p:cNvPr>
          <p:cNvSpPr txBox="1"/>
          <p:nvPr/>
        </p:nvSpPr>
        <p:spPr>
          <a:xfrm>
            <a:off x="2555639" y="5670035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2,686</a:t>
            </a:r>
            <a:r>
              <a:rPr lang="ko-KR" altLang="en-US" sz="1200" dirty="0"/>
              <a:t>달러 정도 차이가 남</a:t>
            </a:r>
          </a:p>
        </p:txBody>
      </p:sp>
    </p:spTree>
    <p:extLst>
      <p:ext uri="{BB962C8B-B14F-4D97-AF65-F5344CB8AC3E}">
        <p14:creationId xmlns:p14="http://schemas.microsoft.com/office/powerpoint/2010/main" val="109165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1386982" y="2726128"/>
            <a:ext cx="8011018" cy="2318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평균 제곱 오차</a:t>
            </a:r>
            <a:r>
              <a:rPr lang="en-US" altLang="ko-KR" sz="1200" dirty="0"/>
              <a:t>(MSE)</a:t>
            </a:r>
            <a:r>
              <a:rPr lang="ko-KR" altLang="en-US" sz="1200" dirty="0"/>
              <a:t>는 회귀에서 자주 사용되는 손실 함수</a:t>
            </a:r>
            <a:endParaRPr lang="en-US" altLang="ko-KR" sz="1200" dirty="0"/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평균 절대 오차</a:t>
            </a:r>
            <a:r>
              <a:rPr lang="en-US" altLang="ko-KR" sz="1200" dirty="0"/>
              <a:t>(MAE)</a:t>
            </a:r>
            <a:r>
              <a:rPr lang="ko-KR" altLang="en-US" sz="1200" dirty="0"/>
              <a:t>는 일반적인 회귀 지표</a:t>
            </a:r>
            <a:endParaRPr lang="en-US" altLang="ko-KR" sz="1200" dirty="0"/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입력 데이터의 특성이 서로 다른 범위를 가지면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단계에서 각 특성을 개별적으로 스케일 조정해야 함</a:t>
            </a:r>
            <a:endParaRPr lang="en-US" altLang="ko-KR" sz="1200" dirty="0"/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가용한 데이터가 적다면 </a:t>
            </a:r>
            <a:r>
              <a:rPr lang="en-US" altLang="ko-KR" sz="1200" dirty="0"/>
              <a:t>K-</a:t>
            </a:r>
            <a:r>
              <a:rPr lang="ko-KR" altLang="en-US" sz="1200" dirty="0"/>
              <a:t>겹 검증을 사용하는 것이 좋은 모델 평가 방법</a:t>
            </a:r>
            <a:endParaRPr lang="en-US" altLang="ko-KR" sz="1200" dirty="0"/>
          </a:p>
          <a:p>
            <a:pPr marL="190510" indent="-19051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가용한 훈련 데이터가 적다면 은닉 층의 수를 </a:t>
            </a:r>
            <a:r>
              <a:rPr lang="en-US" altLang="ko-KR" sz="1200" dirty="0"/>
              <a:t>1</a:t>
            </a:r>
            <a:r>
              <a:rPr lang="ko-KR" altLang="en-US" sz="1200" dirty="0"/>
              <a:t>개 또는 </a:t>
            </a:r>
            <a:r>
              <a:rPr lang="en-US" altLang="ko-KR" sz="1200" dirty="0"/>
              <a:t>2</a:t>
            </a:r>
            <a:r>
              <a:rPr lang="ko-KR" altLang="en-US" sz="1200" dirty="0"/>
              <a:t>개로 줄인 모델이 과적합을 피하기 좋음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263492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63492" y="1912687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F98EF4-3548-4933-B666-454632257F2F}"/>
              </a:ext>
            </a:extLst>
          </p:cNvPr>
          <p:cNvSpPr/>
          <p:nvPr/>
        </p:nvSpPr>
        <p:spPr>
          <a:xfrm>
            <a:off x="1263493" y="2667000"/>
            <a:ext cx="8134507" cy="26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45901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2" y="4384679"/>
            <a:ext cx="121920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머신 러닝의 기본 요소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422400" y="1332476"/>
            <a:ext cx="9942857" cy="331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5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114800" y="2531168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7332" y="1097579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4186" y="2700946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S-Core Dream 3 Light"/>
                          <a:cs typeface="Times New Roman"/>
                        </a:rPr>
                        <a:t>머신 러닝의 네 가지 </a:t>
                      </a:r>
                      <a:r>
                        <a:rPr lang="ko-KR" altLang="en-US" sz="1400" dirty="0" err="1">
                          <a:latin typeface="S-Core Dream 3 Light"/>
                          <a:cs typeface="Times New Roman"/>
                        </a:rPr>
                        <a:t>분류머</a:t>
                      </a:r>
                      <a:endParaRPr lang="en-US" sz="1400" dirty="0">
                        <a:latin typeface="S-Core Dream 3 Light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0952" y="2128141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284186" y="3238572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이 폰트는 에스코어 드림3입니다.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4296886" y="4989556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05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다섯번째 목차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5"/>
          <p:cNvGraphicFramePr>
            <a:graphicFrameLocks noGrp="1"/>
          </p:cNvGraphicFramePr>
          <p:nvPr/>
        </p:nvGraphicFramePr>
        <p:xfrm>
          <a:off x="4296886" y="4456539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네번째 목차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296886" y="3726109"/>
          <a:ext cx="3621929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폰트 사이즈는 16이고, 자간은 -1입니다.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3BB805-9AD4-434E-A105-5B9DB4B7812A}"/>
              </a:ext>
            </a:extLst>
          </p:cNvPr>
          <p:cNvSpPr txBox="1"/>
          <p:nvPr/>
        </p:nvSpPr>
        <p:spPr>
          <a:xfrm>
            <a:off x="4775200" y="2704122"/>
            <a:ext cx="31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-Core Dream 4 Regular"/>
              </a:rPr>
              <a:t>머신 러닝의 네 가지 분류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5A9C8-3020-4073-B531-17330EC3CAD0}"/>
              </a:ext>
            </a:extLst>
          </p:cNvPr>
          <p:cNvSpPr txBox="1"/>
          <p:nvPr/>
        </p:nvSpPr>
        <p:spPr>
          <a:xfrm>
            <a:off x="4775200" y="3257702"/>
            <a:ext cx="31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-Core Dream 4 Regular"/>
              </a:rPr>
              <a:t>머신 러닝 모델 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34A9B-B06A-4489-97F6-D2E72591BEC1}"/>
              </a:ext>
            </a:extLst>
          </p:cNvPr>
          <p:cNvSpPr txBox="1"/>
          <p:nvPr/>
        </p:nvSpPr>
        <p:spPr>
          <a:xfrm>
            <a:off x="4756148" y="3855820"/>
            <a:ext cx="31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-Core Dream 4 Regular"/>
              </a:rPr>
              <a:t>데이터 </a:t>
            </a:r>
            <a:r>
              <a:rPr lang="ko-KR" altLang="en-US" sz="1200" dirty="0" err="1">
                <a:latin typeface="S-Core Dream 4 Regular"/>
              </a:rPr>
              <a:t>전처리</a:t>
            </a:r>
            <a:r>
              <a:rPr lang="en-US" altLang="ko-KR" sz="1200" dirty="0">
                <a:latin typeface="S-Core Dream 4 Regular"/>
              </a:rPr>
              <a:t>, </a:t>
            </a:r>
            <a:r>
              <a:rPr lang="ko-KR" altLang="en-US" sz="1200" dirty="0">
                <a:latin typeface="S-Core Dream 4 Regular"/>
              </a:rPr>
              <a:t>특성 공학</a:t>
            </a:r>
            <a:r>
              <a:rPr lang="en-US" altLang="ko-KR" sz="1200" dirty="0">
                <a:latin typeface="S-Core Dream 4 Regular"/>
              </a:rPr>
              <a:t>, </a:t>
            </a:r>
            <a:r>
              <a:rPr lang="ko-KR" altLang="en-US" sz="1200" dirty="0">
                <a:latin typeface="S-Core Dream 4 Regular"/>
              </a:rPr>
              <a:t>특성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69DE0D-4E67-49C6-9863-DFD28FA38BF6}"/>
              </a:ext>
            </a:extLst>
          </p:cNvPr>
          <p:cNvSpPr txBox="1"/>
          <p:nvPr/>
        </p:nvSpPr>
        <p:spPr>
          <a:xfrm>
            <a:off x="4768851" y="4464332"/>
            <a:ext cx="31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-Core Dream 4 Regular"/>
              </a:rPr>
              <a:t>과대적합과 과소적합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243AB-96EC-4F75-BB96-9ED5F26E239A}"/>
              </a:ext>
            </a:extLst>
          </p:cNvPr>
          <p:cNvSpPr txBox="1"/>
          <p:nvPr/>
        </p:nvSpPr>
        <p:spPr>
          <a:xfrm>
            <a:off x="4756148" y="4995906"/>
            <a:ext cx="313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S-Core Dream 4 Regular"/>
              </a:rPr>
              <a:t>보편적인 머신 러닝 작업 흐름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1EC0FD-6B77-4202-A41B-C543F4C6A266}"/>
              </a:ext>
            </a:extLst>
          </p:cNvPr>
          <p:cNvSpPr/>
          <p:nvPr/>
        </p:nvSpPr>
        <p:spPr>
          <a:xfrm>
            <a:off x="4064000" y="4376042"/>
            <a:ext cx="3621929" cy="1156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DE591-5B88-4613-A35B-B125A8F37A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신경망 훈련의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요소간의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상호 작용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DFDFC5-D869-44D2-A4CA-CBF25669F08B}"/>
              </a:ext>
            </a:extLst>
          </p:cNvPr>
          <p:cNvSpPr/>
          <p:nvPr/>
        </p:nvSpPr>
        <p:spPr>
          <a:xfrm>
            <a:off x="1457325" y="5324475"/>
            <a:ext cx="2057401" cy="581024"/>
          </a:xfrm>
          <a:prstGeom prst="rect">
            <a:avLst/>
          </a:prstGeom>
          <a:solidFill>
            <a:srgbClr val="AB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1BA15-624E-4D3F-9BB0-A1BAA092CC20}"/>
              </a:ext>
            </a:extLst>
          </p:cNvPr>
          <p:cNvSpPr/>
          <p:nvPr/>
        </p:nvSpPr>
        <p:spPr>
          <a:xfrm>
            <a:off x="1457325" y="4248149"/>
            <a:ext cx="2057401" cy="581024"/>
          </a:xfrm>
          <a:prstGeom prst="rect">
            <a:avLst/>
          </a:prstGeom>
          <a:solidFill>
            <a:srgbClr val="ABB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3A2F5E-5C1E-4EF8-B7EF-59E7F756C5E5}"/>
              </a:ext>
            </a:extLst>
          </p:cNvPr>
          <p:cNvSpPr/>
          <p:nvPr/>
        </p:nvSpPr>
        <p:spPr>
          <a:xfrm>
            <a:off x="4567237" y="5248276"/>
            <a:ext cx="3000376" cy="733421"/>
          </a:xfrm>
          <a:prstGeom prst="rect">
            <a:avLst/>
          </a:prstGeom>
          <a:solidFill>
            <a:srgbClr val="6D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변환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5B0F8-B50A-42F8-8C92-CB5AA0C92467}"/>
              </a:ext>
            </a:extLst>
          </p:cNvPr>
          <p:cNvSpPr/>
          <p:nvPr/>
        </p:nvSpPr>
        <p:spPr>
          <a:xfrm>
            <a:off x="4567237" y="4162818"/>
            <a:ext cx="3000376" cy="742153"/>
          </a:xfrm>
          <a:prstGeom prst="rect">
            <a:avLst/>
          </a:prstGeom>
          <a:solidFill>
            <a:srgbClr val="6D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변환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8A53C63-8112-427A-9378-E604A511405C}"/>
              </a:ext>
            </a:extLst>
          </p:cNvPr>
          <p:cNvSpPr/>
          <p:nvPr/>
        </p:nvSpPr>
        <p:spPr>
          <a:xfrm>
            <a:off x="5114925" y="3219448"/>
            <a:ext cx="1905000" cy="6095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Y’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05F6E7-524E-46CD-8BA0-B8B068F0C7C6}"/>
              </a:ext>
            </a:extLst>
          </p:cNvPr>
          <p:cNvSpPr/>
          <p:nvPr/>
        </p:nvSpPr>
        <p:spPr>
          <a:xfrm>
            <a:off x="8924928" y="3219448"/>
            <a:ext cx="1905000" cy="6095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타깃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A7C63BD-28D9-4615-BFE8-4577D029A7FD}"/>
              </a:ext>
            </a:extLst>
          </p:cNvPr>
          <p:cNvSpPr/>
          <p:nvPr/>
        </p:nvSpPr>
        <p:spPr>
          <a:xfrm>
            <a:off x="6881815" y="2290766"/>
            <a:ext cx="2181225" cy="7334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 함수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12E244-EBD3-476A-A188-148CC3123446}"/>
              </a:ext>
            </a:extLst>
          </p:cNvPr>
          <p:cNvSpPr/>
          <p:nvPr/>
        </p:nvSpPr>
        <p:spPr>
          <a:xfrm>
            <a:off x="7019928" y="1400174"/>
            <a:ext cx="1905000" cy="6095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 점수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DDCE80-DDDE-4F3F-998B-C8EEF3347D99}"/>
              </a:ext>
            </a:extLst>
          </p:cNvPr>
          <p:cNvSpPr/>
          <p:nvPr/>
        </p:nvSpPr>
        <p:spPr>
          <a:xfrm>
            <a:off x="1376363" y="2144351"/>
            <a:ext cx="2219324" cy="885830"/>
          </a:xfrm>
          <a:prstGeom prst="ellipse">
            <a:avLst/>
          </a:prstGeom>
          <a:solidFill>
            <a:srgbClr val="F29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182AA81-70CC-4B89-83BB-922331AEF410}"/>
              </a:ext>
            </a:extLst>
          </p:cNvPr>
          <p:cNvCxnSpPr>
            <a:cxnSpLocks/>
          </p:cNvCxnSpPr>
          <p:nvPr/>
        </p:nvCxnSpPr>
        <p:spPr>
          <a:xfrm>
            <a:off x="3686174" y="4535954"/>
            <a:ext cx="70485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C58E9C-71BC-47F1-9DA9-614AAE3940B3}"/>
              </a:ext>
            </a:extLst>
          </p:cNvPr>
          <p:cNvCxnSpPr>
            <a:cxnSpLocks/>
          </p:cNvCxnSpPr>
          <p:nvPr/>
        </p:nvCxnSpPr>
        <p:spPr>
          <a:xfrm>
            <a:off x="3686173" y="5614986"/>
            <a:ext cx="70485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1206F7-3B38-48A6-8340-B432151CA4AF}"/>
              </a:ext>
            </a:extLst>
          </p:cNvPr>
          <p:cNvCxnSpPr>
            <a:cxnSpLocks/>
          </p:cNvCxnSpPr>
          <p:nvPr/>
        </p:nvCxnSpPr>
        <p:spPr>
          <a:xfrm flipV="1">
            <a:off x="6057899" y="4962121"/>
            <a:ext cx="0" cy="2120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E9A69DF-3AB9-4BEF-892A-5D86F64DCDFC}"/>
              </a:ext>
            </a:extLst>
          </p:cNvPr>
          <p:cNvCxnSpPr>
            <a:cxnSpLocks/>
          </p:cNvCxnSpPr>
          <p:nvPr/>
        </p:nvCxnSpPr>
        <p:spPr>
          <a:xfrm flipV="1">
            <a:off x="6038849" y="3895321"/>
            <a:ext cx="0" cy="2120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2F1C52-4A13-479F-AC98-99CDFF517D61}"/>
              </a:ext>
            </a:extLst>
          </p:cNvPr>
          <p:cNvCxnSpPr>
            <a:cxnSpLocks/>
          </p:cNvCxnSpPr>
          <p:nvPr/>
        </p:nvCxnSpPr>
        <p:spPr>
          <a:xfrm flipV="1">
            <a:off x="6634164" y="2941171"/>
            <a:ext cx="247651" cy="1524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8CE5775-07AE-407B-B344-149CFCA8EE87}"/>
              </a:ext>
            </a:extLst>
          </p:cNvPr>
          <p:cNvCxnSpPr>
            <a:cxnSpLocks/>
          </p:cNvCxnSpPr>
          <p:nvPr/>
        </p:nvCxnSpPr>
        <p:spPr>
          <a:xfrm flipH="1" flipV="1">
            <a:off x="9063040" y="2936408"/>
            <a:ext cx="223840" cy="1503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2441B0-EED7-437E-83C9-55C189AEA3B1}"/>
              </a:ext>
            </a:extLst>
          </p:cNvPr>
          <p:cNvCxnSpPr>
            <a:cxnSpLocks/>
          </p:cNvCxnSpPr>
          <p:nvPr/>
        </p:nvCxnSpPr>
        <p:spPr>
          <a:xfrm flipV="1">
            <a:off x="7972427" y="2038347"/>
            <a:ext cx="0" cy="2120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347648-8865-48E5-BCAA-1C4B39AB3F2F}"/>
              </a:ext>
            </a:extLst>
          </p:cNvPr>
          <p:cNvCxnSpPr>
            <a:cxnSpLocks/>
          </p:cNvCxnSpPr>
          <p:nvPr/>
        </p:nvCxnSpPr>
        <p:spPr>
          <a:xfrm flipH="1">
            <a:off x="3686173" y="1721315"/>
            <a:ext cx="3071819" cy="7463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8F27CA-C1B6-4E12-82C7-D0590E250DD1}"/>
              </a:ext>
            </a:extLst>
          </p:cNvPr>
          <p:cNvCxnSpPr>
            <a:cxnSpLocks/>
          </p:cNvCxnSpPr>
          <p:nvPr/>
        </p:nvCxnSpPr>
        <p:spPr>
          <a:xfrm>
            <a:off x="2486025" y="3195224"/>
            <a:ext cx="0" cy="8878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8DDDF7C-6BBE-434F-9B65-934B076514B1}"/>
              </a:ext>
            </a:extLst>
          </p:cNvPr>
          <p:cNvCxnSpPr>
            <a:cxnSpLocks/>
          </p:cNvCxnSpPr>
          <p:nvPr/>
        </p:nvCxnSpPr>
        <p:spPr>
          <a:xfrm flipV="1">
            <a:off x="6057899" y="6105121"/>
            <a:ext cx="0" cy="2120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7B304C-EFA8-4971-B41E-5CBB978C7069}"/>
              </a:ext>
            </a:extLst>
          </p:cNvPr>
          <p:cNvSpPr txBox="1"/>
          <p:nvPr/>
        </p:nvSpPr>
        <p:spPr>
          <a:xfrm>
            <a:off x="5610811" y="6385457"/>
            <a:ext cx="91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20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0032" y="1525847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dirty="0">
                <a:latin typeface="Noto Sans CJK KR Regular" panose="020B0500000000000000"/>
              </a:rPr>
              <a:t>KEY POINTS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973651" y="2595996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E789BE38-0284-437F-BE3E-811EF0C3EBE9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3108055"/>
          <a:ext cx="81280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73460250"/>
                    </a:ext>
                  </a:extLst>
                </a:gridCol>
                <a:gridCol w="7670800">
                  <a:extLst>
                    <a:ext uri="{9D8B030D-6E8A-4147-A177-3AD203B41FA5}">
                      <a16:colId xmlns:a16="http://schemas.microsoft.com/office/drawing/2014/main" val="2920918558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분류와 회귀 이외의 머신 러닝 형태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93778829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머신 러닝 모델의 올바른 평가 과정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1167317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 err="1"/>
                        <a:t>딥러닝을</a:t>
                      </a:r>
                      <a:r>
                        <a:rPr lang="ko-KR" altLang="en-US" sz="1600" dirty="0"/>
                        <a:t> 위한 데이터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1506174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특성 공학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91326723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과대적합 문제 해결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4898336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머신 러닝 문제를 다루는 일반적인 작업 흐름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768463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0318" y="1269599"/>
            <a:ext cx="7869861" cy="4721917"/>
            <a:chOff x="6990476" y="1904398"/>
            <a:chExt cx="11804792" cy="7082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1904398"/>
              <a:ext cx="11804792" cy="708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69841" y="5885986"/>
            <a:ext cx="4306492" cy="225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01 –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머신 러닝의 네 가지 분류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4.1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932149" y="3323538"/>
            <a:ext cx="430649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200" dirty="0"/>
              <a:t> 이전 예제에서 세 가지 종류의 머신 러닝 문제를 다루었습니다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이진 분류</a:t>
            </a:r>
            <a:r>
              <a:rPr lang="en-US" altLang="ko-KR" sz="1200" dirty="0"/>
              <a:t>, </a:t>
            </a:r>
            <a:r>
              <a:rPr lang="ko-KR" altLang="en-US" sz="1200" dirty="0"/>
              <a:t>다중 분류</a:t>
            </a:r>
            <a:r>
              <a:rPr lang="en-US" altLang="ko-KR" sz="1200" dirty="0"/>
              <a:t>, </a:t>
            </a:r>
            <a:r>
              <a:rPr lang="ko-KR" altLang="en-US" sz="1200" dirty="0"/>
              <a:t>스칼라 회귀입니다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셋은 모두 지도학습의 예입니다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지도 학습의 목표는 훈련 데이터의 입력과 타깃 사이에 있는 관계를 학습하는 것입니다</a:t>
            </a:r>
            <a:r>
              <a:rPr lang="en-US" altLang="ko-KR" sz="1200" dirty="0"/>
              <a:t>. 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 </a:t>
            </a:r>
            <a:r>
              <a:rPr lang="ko-KR" altLang="en-US" sz="1200" dirty="0"/>
              <a:t>지도 학습은 빙산의 일각일 뿐입니다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전체 머신 러닝은 복잡한 하위 분류를 가진 방대한 분야입니다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일반적으로 머신 러닝 알고리즘은 다음  절에서 소개하는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커다란 범주 안에 속합니다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066800" y="14371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머신 러닝의 네 가지 분류</a:t>
            </a:r>
            <a:endParaRPr lang="en-US" sz="1200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2861" y="30226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1683F0-EFDE-4041-A4A2-B929B7805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2" y="2159000"/>
            <a:ext cx="5792008" cy="3232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C2156-2841-46C6-83B5-58131545C268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highlight>
                  <a:srgbClr val="FFFF00"/>
                </a:highlight>
              </a:rPr>
              <a:t>지도 학습</a:t>
            </a:r>
            <a:endParaRPr lang="en-US" altLang="ko-KR" sz="2400" b="1" dirty="0">
              <a:highlight>
                <a:srgbClr val="FFFF00"/>
              </a:highlight>
            </a:endParaRPr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F07F2-CBCC-4A80-B7EE-9916AD101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3" y="2159000"/>
            <a:ext cx="5792007" cy="19799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70159C-3412-45EC-9F64-4066EB93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38953"/>
            <a:ext cx="508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251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F32CC-3307-41B0-BFDA-E285923C326B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지도 학습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4AA1D-D97B-4AA1-9CB2-03B2A824AF22}"/>
              </a:ext>
            </a:extLst>
          </p:cNvPr>
          <p:cNvSpPr txBox="1"/>
          <p:nvPr/>
        </p:nvSpPr>
        <p:spPr>
          <a:xfrm>
            <a:off x="406400" y="2870200"/>
            <a:ext cx="11074400" cy="267823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867" b="1" dirty="0" err="1">
                <a:highlight>
                  <a:srgbClr val="FFFF00"/>
                </a:highlight>
              </a:rPr>
              <a:t>시퀸스</a:t>
            </a:r>
            <a:r>
              <a:rPr lang="ko-KR" altLang="en-US" sz="1867" b="1" dirty="0">
                <a:highlight>
                  <a:srgbClr val="FFFF00"/>
                </a:highlight>
              </a:rPr>
              <a:t> 생성</a:t>
            </a:r>
            <a:r>
              <a:rPr lang="en-US" altLang="ko-KR" sz="1867" dirty="0"/>
              <a:t>: </a:t>
            </a:r>
            <a:r>
              <a:rPr lang="ko-KR" altLang="en-US" sz="1867" dirty="0"/>
              <a:t>사진이 주어지면 이를 설명하는 캡션을 생성한다</a:t>
            </a:r>
            <a:r>
              <a:rPr lang="en-US" altLang="ko-KR" sz="1867" dirty="0"/>
              <a:t>. </a:t>
            </a:r>
            <a:r>
              <a:rPr lang="ko-KR" altLang="en-US" sz="1867" dirty="0" err="1"/>
              <a:t>시퀸스</a:t>
            </a:r>
            <a:r>
              <a:rPr lang="ko-KR" altLang="en-US" sz="1867" dirty="0"/>
              <a:t> 생성은 일련의 분류 문제로 재구성할 수 있다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b="1" dirty="0"/>
              <a:t>구문 트리 예측</a:t>
            </a:r>
            <a:r>
              <a:rPr lang="en-US" altLang="ko-KR" sz="1867" dirty="0"/>
              <a:t>: </a:t>
            </a:r>
            <a:r>
              <a:rPr lang="ko-KR" altLang="en-US" sz="1867" dirty="0"/>
              <a:t>문장이 주어지면 분해된 구문 트리를 예측한다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b="1" dirty="0"/>
              <a:t>물체 감지</a:t>
            </a:r>
            <a:r>
              <a:rPr lang="en-US" altLang="ko-KR" sz="1867" dirty="0"/>
              <a:t>: </a:t>
            </a:r>
            <a:r>
              <a:rPr lang="ko-KR" altLang="en-US" sz="1867" dirty="0"/>
              <a:t>사진이 주어지면 사진 안의 특정 물체 주위에 경계 상자를 그립니다</a:t>
            </a:r>
            <a:r>
              <a:rPr lang="en-US" altLang="ko-KR" sz="1867" dirty="0"/>
              <a:t>. </a:t>
            </a:r>
            <a:r>
              <a:rPr lang="ko-KR" altLang="en-US" sz="1867" dirty="0"/>
              <a:t>이는 분류 문제로 표현되거나</a:t>
            </a:r>
            <a:r>
              <a:rPr lang="en-US" altLang="ko-KR" sz="1867" dirty="0"/>
              <a:t>, </a:t>
            </a:r>
            <a:r>
              <a:rPr lang="ko-KR" altLang="en-US" sz="1867" dirty="0"/>
              <a:t>경계 상자의 좌표를 벡터 회귀로 예측하는 회귀와 분류가 결합된 문제로 표현할 수 있다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b="1" dirty="0"/>
              <a:t>이미지 분할</a:t>
            </a:r>
            <a:r>
              <a:rPr lang="en-US" altLang="ko-KR" sz="1867" dirty="0"/>
              <a:t>: </a:t>
            </a:r>
            <a:r>
              <a:rPr lang="ko-KR" altLang="en-US" sz="1867" dirty="0"/>
              <a:t>사진이 주어졌을 때 픽셀 단위로 특정 물체에 </a:t>
            </a:r>
            <a:r>
              <a:rPr lang="ko-KR" altLang="en-US" sz="1867" dirty="0" err="1"/>
              <a:t>마스킹을</a:t>
            </a:r>
            <a:r>
              <a:rPr lang="ko-KR" altLang="en-US" sz="1867" dirty="0"/>
              <a:t> 한다</a:t>
            </a:r>
            <a:r>
              <a:rPr lang="en-US" altLang="ko-KR" sz="1867" dirty="0"/>
              <a:t>.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32477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9687529-05F7-4C56-B499-87393CE52388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비지도 학습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18F1A-4DB2-48EA-B47D-B1BA3F59AEC3}"/>
              </a:ext>
            </a:extLst>
          </p:cNvPr>
          <p:cNvSpPr txBox="1"/>
          <p:nvPr/>
        </p:nvSpPr>
        <p:spPr>
          <a:xfrm>
            <a:off x="209550" y="2413000"/>
            <a:ext cx="960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어떤 타깃도 사용하지 않고 입력 데이터에 대한 변환을 찾음</a:t>
            </a:r>
            <a:endParaRPr lang="en-US" altLang="ko-KR" sz="186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AF384-B29B-496B-AD95-EBDBC6E2D2C5}"/>
              </a:ext>
            </a:extLst>
          </p:cNvPr>
          <p:cNvSpPr txBox="1"/>
          <p:nvPr/>
        </p:nvSpPr>
        <p:spPr>
          <a:xfrm>
            <a:off x="508000" y="2761814"/>
            <a:ext cx="96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데이터 시각화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데이터 압축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데이터의 노이즈 제거 또는 데이터에 있는 상관관계를 더 잘 이해하기 위해 주로 사용함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9BE669-916A-4612-B16B-CD92B4DC17F0}"/>
              </a:ext>
            </a:extLst>
          </p:cNvPr>
          <p:cNvSpPr txBox="1"/>
          <p:nvPr/>
        </p:nvSpPr>
        <p:spPr>
          <a:xfrm>
            <a:off x="508000" y="3057684"/>
            <a:ext cx="96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Ex)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차원 축소 군집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4845F-F17E-4323-85F9-2FF6A3B2C237}"/>
              </a:ext>
            </a:extLst>
          </p:cNvPr>
          <p:cNvSpPr txBox="1"/>
          <p:nvPr/>
        </p:nvSpPr>
        <p:spPr>
          <a:xfrm>
            <a:off x="209550" y="3849966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자기 지도 학습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999EA-6F51-43A3-8807-26B61F5A1739}"/>
              </a:ext>
            </a:extLst>
          </p:cNvPr>
          <p:cNvSpPr txBox="1"/>
          <p:nvPr/>
        </p:nvSpPr>
        <p:spPr>
          <a:xfrm>
            <a:off x="203200" y="5021840"/>
            <a:ext cx="960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학습 과정에 사람이 개입하지 않는 지도 학습</a:t>
            </a:r>
            <a:endParaRPr lang="en-US" altLang="ko-KR" sz="18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09AD47-E9A7-401E-9475-0874B0BE0D6A}"/>
              </a:ext>
            </a:extLst>
          </p:cNvPr>
          <p:cNvSpPr txBox="1"/>
          <p:nvPr/>
        </p:nvSpPr>
        <p:spPr>
          <a:xfrm>
            <a:off x="209550" y="5402443"/>
            <a:ext cx="960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보통 경험적인 알고리즘을 사용해서 입력 데이터로부터 생성함</a:t>
            </a:r>
            <a:endParaRPr lang="en-US" altLang="ko-KR" sz="1867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FCC74E-1042-4F48-83D5-25F867ED5B8B}"/>
              </a:ext>
            </a:extLst>
          </p:cNvPr>
          <p:cNvSpPr txBox="1"/>
          <p:nvPr/>
        </p:nvSpPr>
        <p:spPr>
          <a:xfrm>
            <a:off x="508000" y="5752604"/>
            <a:ext cx="96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Ex)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오토인코더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시간에 따른 지도 학습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88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FD7C6-77FD-4D1B-9BA4-89A4B713C8BB}"/>
              </a:ext>
            </a:extLst>
          </p:cNvPr>
          <p:cNvSpPr txBox="1"/>
          <p:nvPr/>
        </p:nvSpPr>
        <p:spPr>
          <a:xfrm>
            <a:off x="254000" y="12446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강화 학습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C0A9B-34F7-474D-A8E8-363DD578F8D4}"/>
              </a:ext>
            </a:extLst>
          </p:cNvPr>
          <p:cNvSpPr txBox="1"/>
          <p:nvPr/>
        </p:nvSpPr>
        <p:spPr>
          <a:xfrm>
            <a:off x="209550" y="2413000"/>
            <a:ext cx="9601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에이전트 </a:t>
            </a:r>
            <a:r>
              <a:rPr lang="en-US" altLang="ko-KR" sz="1867" dirty="0"/>
              <a:t>– </a:t>
            </a:r>
            <a:r>
              <a:rPr lang="ko-KR" altLang="en-US" sz="1867" dirty="0"/>
              <a:t>환경에 대한 정보를 받아 보상을 최대화하는 행동을 선택하도록 학습됨</a:t>
            </a:r>
            <a:endParaRPr lang="en-US" altLang="ko-KR" sz="1867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F52A3-D381-44B5-9DA0-2BB616DCCDFE}"/>
              </a:ext>
            </a:extLst>
          </p:cNvPr>
          <p:cNvSpPr txBox="1"/>
          <p:nvPr/>
        </p:nvSpPr>
        <p:spPr>
          <a:xfrm>
            <a:off x="558800" y="2761814"/>
            <a:ext cx="96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Ex)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자율 주행 자동차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자원 관리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교육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03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3253" y="1288364"/>
            <a:ext cx="2999944" cy="4687413"/>
            <a:chOff x="6769880" y="1932545"/>
            <a:chExt cx="4499916" cy="7031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880" y="1932545"/>
              <a:ext cx="4499916" cy="7031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0136" y="3184292"/>
            <a:ext cx="3034222" cy="2791485"/>
            <a:chOff x="1890203" y="4776437"/>
            <a:chExt cx="4551333" cy="4187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203" y="4776437"/>
              <a:ext cx="4551333" cy="4187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0136" y="1288363"/>
            <a:ext cx="3034222" cy="1729507"/>
            <a:chOff x="1890203" y="1932545"/>
            <a:chExt cx="4551333" cy="259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0203" y="1932545"/>
              <a:ext cx="4551333" cy="25942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87735" y="5892663"/>
            <a:ext cx="4306492" cy="225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02 – 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머신 러닝 모델 평가</a:t>
            </a:r>
            <a:endParaRPr lang="en-US" sz="1200" dirty="0"/>
          </a:p>
        </p:txBody>
      </p:sp>
      <p:sp>
        <p:nvSpPr>
          <p:cNvPr id="12" name="Object 12"/>
          <p:cNvSpPr txBox="1"/>
          <p:nvPr/>
        </p:nvSpPr>
        <p:spPr>
          <a:xfrm>
            <a:off x="363084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4.2</a:t>
            </a:r>
            <a:endParaRPr lang="en-US" sz="1200" dirty="0"/>
          </a:p>
        </p:txBody>
      </p:sp>
      <p:sp>
        <p:nvSpPr>
          <p:cNvPr id="13" name="Object 13"/>
          <p:cNvSpPr txBox="1"/>
          <p:nvPr/>
        </p:nvSpPr>
        <p:spPr>
          <a:xfrm>
            <a:off x="7735268" y="3409951"/>
            <a:ext cx="430649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/>
              <a:t> 머신 러닝의 목표는 처음 본 데이터에서 잘 작동하는 일반화된 모델을 얻는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여기에서 과대적합은 주요 장애물입니다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관츨할</a:t>
            </a:r>
            <a:r>
              <a:rPr lang="ko-KR" altLang="en-US" sz="1200" dirty="0"/>
              <a:t> 수 있는 것만 제어할 수 있으므로 모델의 일반화 </a:t>
            </a:r>
            <a:r>
              <a:rPr lang="ko-KR" altLang="en-US" sz="1200" dirty="0" err="1"/>
              <a:t>성능에대한</a:t>
            </a:r>
            <a:r>
              <a:rPr lang="ko-KR" altLang="en-US" sz="1200" dirty="0"/>
              <a:t> 신뢰할 수 있는 측정 방법이 아주 중요합니다</a:t>
            </a:r>
            <a:r>
              <a:rPr lang="en-US" altLang="ko-KR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 </a:t>
            </a:r>
            <a:r>
              <a:rPr lang="ko-KR" altLang="en-US" sz="1200" dirty="0"/>
              <a:t>다음 절에서 과대 적합을 완화하고 일반화를 최대화 하기 위한 전략을 살펴보겠습니다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절에서는 일반화</a:t>
            </a:r>
            <a:r>
              <a:rPr lang="en-US" altLang="ko-KR" sz="1200" dirty="0"/>
              <a:t>, </a:t>
            </a:r>
            <a:r>
              <a:rPr lang="ko-KR" altLang="en-US" sz="1200" dirty="0"/>
              <a:t>즉 머신 러닝 모델의 성능을 어떻게 측정하는지에 집중합니다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14" name="Object 14"/>
          <p:cNvSpPr txBox="1"/>
          <p:nvPr/>
        </p:nvSpPr>
        <p:spPr>
          <a:xfrm>
            <a:off x="8081386" y="1207378"/>
            <a:ext cx="42776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머신 러닝 모델 평가</a:t>
            </a:r>
            <a:endParaRPr lang="en-US" sz="1200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081386" y="3044285"/>
            <a:ext cx="246981" cy="63670"/>
            <a:chOff x="12122079" y="4566427"/>
            <a:chExt cx="370471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22079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9C8427-EA8B-4F65-A912-0C6820EF5328}"/>
              </a:ext>
            </a:extLst>
          </p:cNvPr>
          <p:cNvSpPr txBox="1"/>
          <p:nvPr/>
        </p:nvSpPr>
        <p:spPr>
          <a:xfrm>
            <a:off x="254000" y="1244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훈련 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검증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테스트 세트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4F83D-977D-4CB6-8FEA-E40395C414BC}"/>
              </a:ext>
            </a:extLst>
          </p:cNvPr>
          <p:cNvSpPr txBox="1"/>
          <p:nvPr/>
        </p:nvSpPr>
        <p:spPr>
          <a:xfrm>
            <a:off x="406400" y="2426236"/>
            <a:ext cx="2387600" cy="502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6D55F-3257-4343-8B82-26666E85FA90}"/>
              </a:ext>
            </a:extLst>
          </p:cNvPr>
          <p:cNvSpPr txBox="1"/>
          <p:nvPr/>
        </p:nvSpPr>
        <p:spPr>
          <a:xfrm>
            <a:off x="2806699" y="2426236"/>
            <a:ext cx="914400" cy="5027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검증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38506C8-8245-4D49-9352-135FA45A550D}"/>
              </a:ext>
            </a:extLst>
          </p:cNvPr>
          <p:cNvSpPr/>
          <p:nvPr/>
        </p:nvSpPr>
        <p:spPr>
          <a:xfrm>
            <a:off x="4144962" y="2583438"/>
            <a:ext cx="609600" cy="235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A4684-4643-425D-B3D5-947393F3F834}"/>
              </a:ext>
            </a:extLst>
          </p:cNvPr>
          <p:cNvSpPr txBox="1"/>
          <p:nvPr/>
        </p:nvSpPr>
        <p:spPr>
          <a:xfrm>
            <a:off x="5181600" y="2426236"/>
            <a:ext cx="1828800" cy="5027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D728-B83E-4BC8-843E-D8152869B312}"/>
              </a:ext>
            </a:extLst>
          </p:cNvPr>
          <p:cNvSpPr txBox="1"/>
          <p:nvPr/>
        </p:nvSpPr>
        <p:spPr>
          <a:xfrm>
            <a:off x="406400" y="3041868"/>
            <a:ext cx="457200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대부분 훈련데이터의 일부분</a:t>
            </a:r>
            <a:r>
              <a:rPr lang="en-US" altLang="ko-KR" sz="1200" dirty="0"/>
              <a:t>(20%-30%)</a:t>
            </a:r>
            <a:r>
              <a:rPr lang="ko-KR" altLang="en-US" sz="1200" dirty="0"/>
              <a:t>을 테스트데이터로 사용함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620A4-169B-427C-851F-19721807AD63}"/>
              </a:ext>
            </a:extLst>
          </p:cNvPr>
          <p:cNvSpPr txBox="1"/>
          <p:nvPr/>
        </p:nvSpPr>
        <p:spPr>
          <a:xfrm>
            <a:off x="406400" y="4495800"/>
            <a:ext cx="8940800" cy="97456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검증데이터가 있어야 하는 이유</a:t>
            </a:r>
            <a:r>
              <a:rPr lang="en-US" altLang="ko-KR" sz="1867" dirty="0"/>
              <a:t>?</a:t>
            </a:r>
          </a:p>
          <a:p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333" dirty="0"/>
              <a:t>-&gt; </a:t>
            </a:r>
            <a:r>
              <a:rPr lang="ko-KR" altLang="en-US" sz="1333" dirty="0"/>
              <a:t>개발할 때 항상 </a:t>
            </a:r>
            <a:r>
              <a:rPr lang="ko-KR" altLang="en-US" sz="1333" b="1" dirty="0">
                <a:highlight>
                  <a:srgbClr val="FFFF00"/>
                </a:highlight>
              </a:rPr>
              <a:t>모델의 설정을 튜닝</a:t>
            </a:r>
            <a:r>
              <a:rPr lang="en-US" altLang="ko-KR" sz="1333" dirty="0"/>
              <a:t>(</a:t>
            </a:r>
            <a:r>
              <a:rPr lang="ko-KR" altLang="en-US" sz="1333" dirty="0"/>
              <a:t>레이어의 수</a:t>
            </a:r>
            <a:r>
              <a:rPr lang="en-US" altLang="ko-KR" sz="1333" dirty="0"/>
              <a:t>, </a:t>
            </a:r>
            <a:r>
              <a:rPr lang="ko-KR" altLang="en-US" sz="1333" dirty="0"/>
              <a:t>뉴런의 수</a:t>
            </a:r>
            <a:r>
              <a:rPr lang="en-US" altLang="ko-KR" sz="1333" dirty="0"/>
              <a:t>)</a:t>
            </a:r>
            <a:r>
              <a:rPr lang="ko-KR" altLang="en-US" sz="1333" dirty="0"/>
              <a:t>하기 때문이다</a:t>
            </a:r>
            <a:r>
              <a:rPr lang="en-US" altLang="ko-KR" sz="1333" dirty="0"/>
              <a:t>.  </a:t>
            </a:r>
            <a:r>
              <a:rPr lang="ko-KR" altLang="en-US" sz="1333" dirty="0"/>
              <a:t>검증 세트의 성능을 기반으로 모델의 설정을 튜닝하면 검증 세트로 모델을 직접 훈련하지 않더라도 빠르게 검증 세트에 </a:t>
            </a:r>
            <a:r>
              <a:rPr lang="ko-KR" altLang="en-US" sz="1333" dirty="0" err="1"/>
              <a:t>과대적합될</a:t>
            </a:r>
            <a:r>
              <a:rPr lang="ko-KR" altLang="en-US" sz="1333" dirty="0"/>
              <a:t> 수 있다</a:t>
            </a:r>
            <a:r>
              <a:rPr lang="en-US" altLang="ko-KR" sz="1333" dirty="0"/>
              <a:t>.</a:t>
            </a:r>
            <a:endParaRPr lang="ko-KR" altLang="en-US" sz="1200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F6351729-D058-4254-BEFA-8B90E6FCA7BE}"/>
              </a:ext>
            </a:extLst>
          </p:cNvPr>
          <p:cNvGraphicFramePr/>
          <p:nvPr/>
        </p:nvGraphicFramePr>
        <p:xfrm>
          <a:off x="7289483" y="1492694"/>
          <a:ext cx="4470400" cy="281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250BF0F-CD2A-40C7-842C-B0D86322FFE4}"/>
              </a:ext>
            </a:extLst>
          </p:cNvPr>
          <p:cNvSpPr txBox="1"/>
          <p:nvPr/>
        </p:nvSpPr>
        <p:spPr>
          <a:xfrm>
            <a:off x="8493443" y="2590462"/>
            <a:ext cx="914400" cy="9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/>
              <a:t>모델 튜닝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79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10F59-1893-4ED1-B92F-C3A7A45B7A84}"/>
              </a:ext>
            </a:extLst>
          </p:cNvPr>
          <p:cNvSpPr txBox="1"/>
          <p:nvPr/>
        </p:nvSpPr>
        <p:spPr>
          <a:xfrm>
            <a:off x="254000" y="12446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단순 홀드아웃 검증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1413DF0-FEA4-495E-9D0D-C359AA4B5652}"/>
              </a:ext>
            </a:extLst>
          </p:cNvPr>
          <p:cNvGraphicFramePr>
            <a:graphicFrameLocks noGrp="1"/>
          </p:cNvGraphicFramePr>
          <p:nvPr/>
        </p:nvGraphicFramePr>
        <p:xfrm>
          <a:off x="990599" y="3369249"/>
          <a:ext cx="4114800" cy="80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978">
                  <a:extLst>
                    <a:ext uri="{9D8B030D-6E8A-4147-A177-3AD203B41FA5}">
                      <a16:colId xmlns:a16="http://schemas.microsoft.com/office/drawing/2014/main" val="3684511219"/>
                    </a:ext>
                  </a:extLst>
                </a:gridCol>
                <a:gridCol w="1189822">
                  <a:extLst>
                    <a:ext uri="{9D8B030D-6E8A-4147-A177-3AD203B41FA5}">
                      <a16:colId xmlns:a16="http://schemas.microsoft.com/office/drawing/2014/main" val="1811501196"/>
                    </a:ext>
                  </a:extLst>
                </a:gridCol>
              </a:tblGrid>
              <a:tr h="80021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60960" marR="60960" marT="30480" marB="304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61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539618-C682-434C-A3BA-B01508DC9E85}"/>
              </a:ext>
            </a:extLst>
          </p:cNvPr>
          <p:cNvSpPr txBox="1"/>
          <p:nvPr/>
        </p:nvSpPr>
        <p:spPr>
          <a:xfrm>
            <a:off x="1924463" y="3600699"/>
            <a:ext cx="1219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/>
              <a:t>훈련 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BF82E-DE81-4DA0-867A-9D6915F8A84E}"/>
              </a:ext>
            </a:extLst>
          </p:cNvPr>
          <p:cNvSpPr txBox="1"/>
          <p:nvPr/>
        </p:nvSpPr>
        <p:spPr>
          <a:xfrm>
            <a:off x="3687762" y="3457071"/>
            <a:ext cx="164147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/>
              <a:t>홀드아웃</a:t>
            </a:r>
            <a:endParaRPr lang="en-US" altLang="ko-KR" sz="1867" dirty="0"/>
          </a:p>
          <a:p>
            <a:pPr algn="ctr"/>
            <a:r>
              <a:rPr lang="ko-KR" altLang="en-US" sz="1867" dirty="0"/>
              <a:t>검증 세트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FF358C43-80D7-4B69-92EA-4E3E6D811787}"/>
              </a:ext>
            </a:extLst>
          </p:cNvPr>
          <p:cNvSpPr/>
          <p:nvPr/>
        </p:nvSpPr>
        <p:spPr>
          <a:xfrm rot="16200000">
            <a:off x="2847945" y="1965504"/>
            <a:ext cx="400110" cy="2336800"/>
          </a:xfrm>
          <a:prstGeom prst="rightBrace">
            <a:avLst>
              <a:gd name="adj1" fmla="val 23512"/>
              <a:gd name="adj2" fmla="val 520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3632C-51BC-4384-8FDC-792D5905B67C}"/>
              </a:ext>
            </a:extLst>
          </p:cNvPr>
          <p:cNvSpPr txBox="1"/>
          <p:nvPr/>
        </p:nvSpPr>
        <p:spPr>
          <a:xfrm>
            <a:off x="2082800" y="2684572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레이블된</a:t>
            </a:r>
            <a:r>
              <a:rPr lang="ko-KR" altLang="en-US" sz="1200" dirty="0"/>
              <a:t> 전체 가용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FB825-C5C2-4466-A8EF-C2F4032BE7C9}"/>
              </a:ext>
            </a:extLst>
          </p:cNvPr>
          <p:cNvSpPr txBox="1"/>
          <p:nvPr/>
        </p:nvSpPr>
        <p:spPr>
          <a:xfrm>
            <a:off x="8128000" y="1644710"/>
            <a:ext cx="3200400" cy="5025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33" dirty="0"/>
              <a:t>Cf)</a:t>
            </a:r>
            <a:r>
              <a:rPr lang="ko-KR" altLang="en-US" sz="1333" dirty="0"/>
              <a:t> 정보 누설을 막기 위해 테스트 세트를 사용하여 모델 튜닝은 하지 않는다</a:t>
            </a:r>
            <a:r>
              <a:rPr lang="en-US" altLang="ko-KR" sz="1333" dirty="0"/>
              <a:t>.</a:t>
            </a:r>
            <a:endParaRPr lang="ko-KR" altLang="en-US" sz="1333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CEB429F-E8C7-475C-B9BC-2C5F1454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62" y="2851979"/>
            <a:ext cx="5442709" cy="377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B1F37-8FDB-41F4-A660-EB3BA04740B8}"/>
              </a:ext>
            </a:extLst>
          </p:cNvPr>
          <p:cNvSpPr txBox="1"/>
          <p:nvPr/>
        </p:nvSpPr>
        <p:spPr>
          <a:xfrm>
            <a:off x="6329362" y="2565400"/>
            <a:ext cx="154463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/>
              <a:t>&lt;</a:t>
            </a:r>
            <a:r>
              <a:rPr lang="ko-KR" altLang="en-US" sz="1333" dirty="0"/>
              <a:t>코드 참조</a:t>
            </a:r>
            <a:r>
              <a:rPr lang="en-US" altLang="ko-KR" sz="1333" dirty="0"/>
              <a:t>&gt;</a:t>
            </a:r>
            <a:endParaRPr lang="ko-KR" altLang="en-US" sz="133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2691C-BFC9-496F-AADE-4540153223C7}"/>
              </a:ext>
            </a:extLst>
          </p:cNvPr>
          <p:cNvSpPr txBox="1"/>
          <p:nvPr/>
        </p:nvSpPr>
        <p:spPr>
          <a:xfrm>
            <a:off x="419929" y="5302309"/>
            <a:ext cx="4821237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데이터 샘플 수가 적을 때</a:t>
            </a:r>
            <a:r>
              <a:rPr lang="en-US" altLang="ko-KR" sz="1600" dirty="0"/>
              <a:t>, </a:t>
            </a:r>
            <a:r>
              <a:rPr lang="ko-KR" altLang="en-US" sz="1600" dirty="0"/>
              <a:t>검증 세트와 테스트 세트의 샘플이 너무 적어 주어진 전체 데이터를 통계적으로 대표하지 못하는 문제 발생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21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C8F1F-11A4-4C54-B84B-35735E6F88B3}"/>
              </a:ext>
            </a:extLst>
          </p:cNvPr>
          <p:cNvSpPr txBox="1"/>
          <p:nvPr/>
        </p:nvSpPr>
        <p:spPr>
          <a:xfrm>
            <a:off x="254000" y="12446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K-</a:t>
            </a:r>
            <a:r>
              <a:rPr lang="ko-KR" altLang="en-US" sz="2400" b="1" dirty="0"/>
              <a:t>겹 교차 검증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D1D42-301F-4043-8BA6-B12D6D6B3583}"/>
              </a:ext>
            </a:extLst>
          </p:cNvPr>
          <p:cNvSpPr txBox="1"/>
          <p:nvPr/>
        </p:nvSpPr>
        <p:spPr>
          <a:xfrm>
            <a:off x="254000" y="3040777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-&gt; </a:t>
            </a:r>
            <a:r>
              <a:rPr lang="ko-KR" altLang="en-US" sz="1600" dirty="0"/>
              <a:t>데이터를 동일한 크기를 가진 </a:t>
            </a:r>
            <a:r>
              <a:rPr lang="en-US" altLang="ko-KR" sz="1600" dirty="0"/>
              <a:t>K</a:t>
            </a:r>
            <a:r>
              <a:rPr lang="ko-KR" altLang="en-US" sz="1600" dirty="0"/>
              <a:t>개 분할로 나눔</a:t>
            </a:r>
            <a:endParaRPr lang="en-US" altLang="ko-KR" sz="1600" dirty="0"/>
          </a:p>
          <a:p>
            <a:r>
              <a:rPr lang="ko-KR" altLang="en-US" sz="1600" dirty="0"/>
              <a:t>       </a:t>
            </a:r>
            <a:endParaRPr lang="en-US" altLang="ko-KR" sz="1600" dirty="0"/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각 분할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에 대해 남은 </a:t>
            </a:r>
            <a:r>
              <a:rPr lang="en-US" altLang="ko-KR" sz="1600" dirty="0"/>
              <a:t>k-1</a:t>
            </a:r>
            <a:r>
              <a:rPr lang="ko-KR" altLang="en-US" sz="1600" dirty="0"/>
              <a:t>개의 분할로 모델을 훈련</a:t>
            </a:r>
            <a:endParaRPr lang="en-US" altLang="ko-KR" sz="1600" dirty="0"/>
          </a:p>
          <a:p>
            <a:r>
              <a:rPr lang="ko-KR" altLang="en-US" sz="1600" dirty="0"/>
              <a:t>              </a:t>
            </a:r>
            <a:endParaRPr lang="en-US" altLang="ko-KR" sz="1600" dirty="0"/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분할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에서 모델을 평가</a:t>
            </a:r>
            <a:endParaRPr lang="en-US" altLang="ko-KR" sz="1600" dirty="0"/>
          </a:p>
          <a:p>
            <a:r>
              <a:rPr lang="ko-KR" altLang="en-US" sz="1600" dirty="0"/>
              <a:t>                   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최종 점수는 이렇게 얻은 </a:t>
            </a:r>
            <a:r>
              <a:rPr lang="en-US" altLang="ko-KR" sz="1600" dirty="0"/>
              <a:t>k</a:t>
            </a:r>
            <a:r>
              <a:rPr lang="ko-KR" altLang="en-US" sz="1600" dirty="0"/>
              <a:t>개의 점수를 평균 계산하여 산출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5B4236-E611-440F-856B-B5840BA48F68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3301881"/>
          <a:ext cx="4927599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1406034630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459391410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09419432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검증</a:t>
                      </a:r>
                    </a:p>
                  </a:txBody>
                  <a:tcPr marL="60960" marR="60960" marT="30480" marB="3048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766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8840090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검증</a:t>
                      </a:r>
                    </a:p>
                  </a:txBody>
                  <a:tcPr marL="60960" marR="60960" marT="30480" marB="3048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12016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9484617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훈련</a:t>
                      </a:r>
                    </a:p>
                  </a:txBody>
                  <a:tcPr marL="60960" marR="60960" marT="30480" marB="3048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검증</a:t>
                      </a:r>
                    </a:p>
                  </a:txBody>
                  <a:tcPr marL="60960" marR="60960" marT="30480" marB="3048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259"/>
                  </a:ext>
                </a:extLst>
              </a:tr>
            </a:tbl>
          </a:graphicData>
        </a:graphic>
      </p:graphicFrame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B6B8D0CC-2640-4E84-A3E5-4C67F11AA296}"/>
              </a:ext>
            </a:extLst>
          </p:cNvPr>
          <p:cNvSpPr/>
          <p:nvPr/>
        </p:nvSpPr>
        <p:spPr>
          <a:xfrm rot="16200000">
            <a:off x="8653463" y="1123077"/>
            <a:ext cx="422275" cy="38354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54E0E-5A24-402A-9A94-F8D465254808}"/>
              </a:ext>
            </a:extLst>
          </p:cNvPr>
          <p:cNvSpPr txBox="1"/>
          <p:nvPr/>
        </p:nvSpPr>
        <p:spPr>
          <a:xfrm>
            <a:off x="7797800" y="2583418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데이터를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분할로 나눔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4BD417D-9698-47F0-9C64-D168C4DC521B}"/>
              </a:ext>
            </a:extLst>
          </p:cNvPr>
          <p:cNvGraphicFramePr>
            <a:graphicFrameLocks noGrp="1"/>
          </p:cNvGraphicFramePr>
          <p:nvPr/>
        </p:nvGraphicFramePr>
        <p:xfrm>
          <a:off x="5689600" y="3301881"/>
          <a:ext cx="8128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7039352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폴드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6291825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286026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폴드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226026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323388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폴드</a:t>
                      </a: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778330754"/>
                  </a:ext>
                </a:extLst>
              </a:tr>
            </a:tbl>
          </a:graphicData>
        </a:graphic>
      </p:graphicFrame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1DBF46D-B06D-49ED-B2F5-A1631DF10BD1}"/>
              </a:ext>
            </a:extLst>
          </p:cNvPr>
          <p:cNvSpPr/>
          <p:nvPr/>
        </p:nvSpPr>
        <p:spPr>
          <a:xfrm>
            <a:off x="8737600" y="5124450"/>
            <a:ext cx="304800" cy="3556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AD365-A1E8-43BB-98CE-AA67EE9F9618}"/>
              </a:ext>
            </a:extLst>
          </p:cNvPr>
          <p:cNvSpPr txBox="1"/>
          <p:nvPr/>
        </p:nvSpPr>
        <p:spPr>
          <a:xfrm>
            <a:off x="7639051" y="5624730"/>
            <a:ext cx="309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검증점수 산출 후 평균 도출</a:t>
            </a:r>
          </a:p>
        </p:txBody>
      </p:sp>
    </p:spTree>
    <p:extLst>
      <p:ext uri="{BB962C8B-B14F-4D97-AF65-F5344CB8AC3E}">
        <p14:creationId xmlns:p14="http://schemas.microsoft.com/office/powerpoint/2010/main" val="30954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6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 err="1">
                <a:solidFill>
                  <a:srgbClr val="000000"/>
                </a:solidFill>
                <a:latin typeface="Gmarket Sans Medium" pitchFamily="34" charset="0"/>
              </a:rPr>
              <a:t>케라스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 소개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261956" y="1555230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3.2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9699" y="2517394"/>
            <a:ext cx="2748172" cy="913199"/>
            <a:chOff x="5834550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50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466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1A82DB-A487-4096-8A41-E535FAC7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2827337"/>
            <a:ext cx="6495323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F447F-8F6F-4B31-9C9A-45781CA418EF}"/>
              </a:ext>
            </a:extLst>
          </p:cNvPr>
          <p:cNvSpPr txBox="1"/>
          <p:nvPr/>
        </p:nvSpPr>
        <p:spPr>
          <a:xfrm>
            <a:off x="254000" y="2560597"/>
            <a:ext cx="154463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/>
              <a:t>&lt;</a:t>
            </a:r>
            <a:r>
              <a:rPr lang="ko-KR" altLang="en-US" sz="1333" dirty="0"/>
              <a:t>코드 참조</a:t>
            </a:r>
            <a:r>
              <a:rPr lang="en-US" altLang="ko-KR" sz="1333" dirty="0"/>
              <a:t>&gt;</a:t>
            </a:r>
            <a:endParaRPr lang="ko-KR" altLang="en-US" sz="13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9C0EE-CF60-4C07-9FAB-CD1106C75927}"/>
              </a:ext>
            </a:extLst>
          </p:cNvPr>
          <p:cNvSpPr txBox="1"/>
          <p:nvPr/>
        </p:nvSpPr>
        <p:spPr>
          <a:xfrm>
            <a:off x="7772400" y="3018631"/>
            <a:ext cx="3759200" cy="85145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33" dirty="0"/>
              <a:t>Cf)</a:t>
            </a:r>
            <a:r>
              <a:rPr lang="ko-KR" altLang="en-US" sz="1333" dirty="0"/>
              <a:t>  </a:t>
            </a:r>
            <a:r>
              <a:rPr lang="ko-KR" altLang="en-US" sz="1333" dirty="0" err="1"/>
              <a:t>셔플링을</a:t>
            </a:r>
            <a:r>
              <a:rPr lang="ko-KR" altLang="en-US" sz="1333" dirty="0"/>
              <a:t> 사용한 반복 </a:t>
            </a:r>
            <a:r>
              <a:rPr lang="en-US" altLang="ko-KR" sz="1333" dirty="0"/>
              <a:t>k-</a:t>
            </a:r>
            <a:r>
              <a:rPr lang="ko-KR" altLang="en-US" sz="1333" dirty="0"/>
              <a:t>겹 교차 검증</a:t>
            </a:r>
            <a:endParaRPr lang="en-US" altLang="ko-KR" sz="1333" dirty="0"/>
          </a:p>
          <a:p>
            <a:endParaRPr lang="en-US" altLang="ko-KR" sz="1200" dirty="0"/>
          </a:p>
          <a:p>
            <a:r>
              <a:rPr lang="ko-KR" altLang="en-US" sz="1200" dirty="0"/>
              <a:t>비교적 가용 데이터가 적고 가능한 정확하게 모델을 평가하고자 할 때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861D-7262-4053-9625-7B6586AF1FFF}"/>
              </a:ext>
            </a:extLst>
          </p:cNvPr>
          <p:cNvSpPr txBox="1"/>
          <p:nvPr/>
        </p:nvSpPr>
        <p:spPr>
          <a:xfrm>
            <a:off x="254000" y="12446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K-</a:t>
            </a:r>
            <a:r>
              <a:rPr lang="ko-KR" altLang="en-US" sz="2400" b="1" dirty="0"/>
              <a:t>겹 교차 검증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167269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4723B-49FD-4889-8D29-6E97CD3F675F}"/>
              </a:ext>
            </a:extLst>
          </p:cNvPr>
          <p:cNvSpPr txBox="1"/>
          <p:nvPr/>
        </p:nvSpPr>
        <p:spPr>
          <a:xfrm>
            <a:off x="508000" y="2580045"/>
            <a:ext cx="18796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대표성 있는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10CCB-58D8-4D6B-AE37-FAE459CB3935}"/>
              </a:ext>
            </a:extLst>
          </p:cNvPr>
          <p:cNvSpPr txBox="1"/>
          <p:nvPr/>
        </p:nvSpPr>
        <p:spPr>
          <a:xfrm>
            <a:off x="2682875" y="2605445"/>
            <a:ext cx="843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훈련 세트와 테스트 세트가 주어진 데이터에 대한 대표성이 반드시 존재해야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CA9D6-68A1-44BC-8BF6-4C1E64917C33}"/>
              </a:ext>
            </a:extLst>
          </p:cNvPr>
          <p:cNvSpPr txBox="1"/>
          <p:nvPr/>
        </p:nvSpPr>
        <p:spPr>
          <a:xfrm>
            <a:off x="511175" y="3576597"/>
            <a:ext cx="18796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시간의 방향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646D1-B04D-4378-B79B-510F8D02622B}"/>
              </a:ext>
            </a:extLst>
          </p:cNvPr>
          <p:cNvSpPr txBox="1"/>
          <p:nvPr/>
        </p:nvSpPr>
        <p:spPr>
          <a:xfrm>
            <a:off x="2701924" y="3576598"/>
            <a:ext cx="843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과거의 데이터로부터 미래를 예측하려 한다면 데이터를 분할하기 전 랜덤하게 섞는 것은 미래의 정보가 누설되기 때문에 사용해선 안된다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A47B3-205E-43F1-864B-0448EF82838E}"/>
              </a:ext>
            </a:extLst>
          </p:cNvPr>
          <p:cNvSpPr txBox="1"/>
          <p:nvPr/>
        </p:nvSpPr>
        <p:spPr>
          <a:xfrm>
            <a:off x="508000" y="4902200"/>
            <a:ext cx="18796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 중복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CF62D-F10B-440B-B0C0-C03134E21CF5}"/>
              </a:ext>
            </a:extLst>
          </p:cNvPr>
          <p:cNvSpPr txBox="1"/>
          <p:nvPr/>
        </p:nvSpPr>
        <p:spPr>
          <a:xfrm>
            <a:off x="2701924" y="4902200"/>
            <a:ext cx="843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 데이터셋에 어떤 데이터 포인트가 두 번 등장하면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섞고 훈련 세트와 검증 세트로 나누었을 때 훈련 세트와 검증 세트에 데이터 포인트가 중복될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05771-3EFF-4624-9F66-BCEC89909A92}"/>
              </a:ext>
            </a:extLst>
          </p:cNvPr>
          <p:cNvSpPr txBox="1"/>
          <p:nvPr/>
        </p:nvSpPr>
        <p:spPr>
          <a:xfrm>
            <a:off x="254000" y="1244600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평가 방식을 선택할 때 주의사항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822411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EE4E0E02-BA9D-4181-A5DF-A6E8B6E7F8AE}"/>
              </a:ext>
            </a:extLst>
          </p:cNvPr>
          <p:cNvGrpSpPr/>
          <p:nvPr/>
        </p:nvGrpSpPr>
        <p:grpSpPr>
          <a:xfrm>
            <a:off x="5344447" y="1016943"/>
            <a:ext cx="6990181" cy="4961355"/>
            <a:chOff x="13398000" y="2216546"/>
            <a:chExt cx="2999726" cy="2999726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AA4E8C3-0B90-4FC5-B317-D3D36064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8000" y="2216546"/>
              <a:ext cx="2999726" cy="2999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66800" y="5976869"/>
            <a:ext cx="4306492" cy="225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03 –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데이터 </a:t>
            </a:r>
            <a:r>
              <a:rPr lang="ko-KR" altLang="en-US" sz="867" kern="0" spc="600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전처리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특성 공학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특성 학습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9744248" y="73096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4.3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932149" y="3323538"/>
            <a:ext cx="430649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200" dirty="0"/>
              <a:t> </a:t>
            </a:r>
            <a:r>
              <a:rPr lang="ko-KR" altLang="en-US" sz="1200" dirty="0"/>
              <a:t>모델 평가 외에도 모델 개발로 들어가기 전에 우리가 넘어야 할 중요한 질문이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신경망에 입력 데이터와 타깃 데이터를 주입하기 전에 어떻게 준비해야 할까요</a:t>
            </a:r>
            <a:r>
              <a:rPr lang="en-US" altLang="ko-KR" sz="1200" dirty="0"/>
              <a:t>? </a:t>
            </a:r>
            <a:r>
              <a:rPr lang="ko-KR" altLang="en-US" sz="1200" dirty="0"/>
              <a:t>많은 데이터 전처리와 특성 공학 기법은 특정 도메인에 종속적입니다</a:t>
            </a:r>
            <a:r>
              <a:rPr lang="en-US" altLang="ko-KR" sz="1200" dirty="0"/>
              <a:t>. </a:t>
            </a:r>
          </a:p>
          <a:p>
            <a:pPr algn="just"/>
            <a:r>
              <a:rPr lang="en-US" altLang="ko-KR" sz="1200" dirty="0"/>
              <a:t> </a:t>
            </a:r>
          </a:p>
          <a:p>
            <a:pPr algn="just"/>
            <a:r>
              <a:rPr lang="en-US" altLang="ko-KR" sz="1200" dirty="0"/>
              <a:t> </a:t>
            </a:r>
            <a:r>
              <a:rPr lang="ko-KR" altLang="en-US" sz="1200" dirty="0"/>
              <a:t>이후 장에서 실전 문제를 보면서 이에 대해 다루겠습니다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여기서는 모든 종류의 데이터에 공통되는 기본 사항을 살펴보겠습니다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932149" y="1565984"/>
            <a:ext cx="78232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데이터 </a:t>
            </a:r>
            <a:r>
              <a:rPr lang="ko-KR" altLang="en-US" sz="2400" b="1" kern="0" spc="600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전처리</a:t>
            </a:r>
            <a:r>
              <a:rPr lang="en-US" altLang="ko-KR" sz="2400" b="1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2400" b="1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특성 공학</a:t>
            </a:r>
            <a:r>
              <a:rPr lang="en-US" altLang="ko-KR" sz="2400" b="1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</a:p>
          <a:p>
            <a:r>
              <a:rPr lang="ko-KR" altLang="en-US" sz="2400" b="1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특성 학습 </a:t>
            </a:r>
            <a:endParaRPr lang="en-US" sz="1200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2861" y="30226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5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88E86-8A64-46C2-A0F1-A011B74BB9F7}"/>
              </a:ext>
            </a:extLst>
          </p:cNvPr>
          <p:cNvSpPr txBox="1"/>
          <p:nvPr/>
        </p:nvSpPr>
        <p:spPr>
          <a:xfrm>
            <a:off x="390525" y="1346200"/>
            <a:ext cx="772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신경망을 위한 데이터 </a:t>
            </a:r>
            <a:r>
              <a:rPr lang="ko-KR" altLang="en-US" sz="2400" b="1" dirty="0" err="1"/>
              <a:t>전처리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90D59-9F89-4B60-921E-BC3D9653B7A9}"/>
              </a:ext>
            </a:extLst>
          </p:cNvPr>
          <p:cNvSpPr txBox="1"/>
          <p:nvPr/>
        </p:nvSpPr>
        <p:spPr>
          <a:xfrm>
            <a:off x="406400" y="2813327"/>
            <a:ext cx="127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벡터화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7F1C2-4D89-4995-A995-B505263B4D02}"/>
              </a:ext>
            </a:extLst>
          </p:cNvPr>
          <p:cNvSpPr txBox="1"/>
          <p:nvPr/>
        </p:nvSpPr>
        <p:spPr>
          <a:xfrm>
            <a:off x="406400" y="3459898"/>
            <a:ext cx="104140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/>
              <a:t>신경망에서 모든 입력과 타깃은 부동 소수 데이터로 이루어진 </a:t>
            </a:r>
            <a:r>
              <a:rPr lang="ko-KR" altLang="en-US" sz="1333" dirty="0" err="1"/>
              <a:t>텐서여야</a:t>
            </a:r>
            <a:r>
              <a:rPr lang="ko-KR" altLang="en-US" sz="1333" dirty="0"/>
              <a:t> 한다</a:t>
            </a:r>
            <a:r>
              <a:rPr lang="en-US" altLang="ko-KR" sz="1333" dirty="0"/>
              <a:t>. </a:t>
            </a:r>
          </a:p>
          <a:p>
            <a:r>
              <a:rPr lang="ko-KR" altLang="en-US" sz="1333" dirty="0"/>
              <a:t>사운드</a:t>
            </a:r>
            <a:r>
              <a:rPr lang="en-US" altLang="ko-KR" sz="1333" dirty="0"/>
              <a:t>, </a:t>
            </a:r>
            <a:r>
              <a:rPr lang="ko-KR" altLang="en-US" sz="1333" dirty="0"/>
              <a:t>이미지</a:t>
            </a:r>
            <a:r>
              <a:rPr lang="en-US" altLang="ko-KR" sz="1333" dirty="0"/>
              <a:t>, </a:t>
            </a:r>
            <a:r>
              <a:rPr lang="ko-KR" altLang="en-US" sz="1333" dirty="0"/>
              <a:t>텍스트 등 처리해야 할 것이 무엇이든지 먼저 </a:t>
            </a:r>
            <a:r>
              <a:rPr lang="ko-KR" altLang="en-US" sz="1333" dirty="0" err="1"/>
              <a:t>텐서로</a:t>
            </a:r>
            <a:r>
              <a:rPr lang="ko-KR" altLang="en-US" sz="1333" dirty="0"/>
              <a:t> 변환하여야 하는데 이 단계를 </a:t>
            </a:r>
            <a:r>
              <a:rPr lang="ko-KR" altLang="en-US" sz="1333" dirty="0">
                <a:highlight>
                  <a:srgbClr val="FFFF00"/>
                </a:highlight>
              </a:rPr>
              <a:t>데이터 벡터화</a:t>
            </a:r>
            <a:r>
              <a:rPr lang="ko-KR" altLang="en-US" sz="1333" dirty="0"/>
              <a:t>라고 한다</a:t>
            </a:r>
            <a:r>
              <a:rPr lang="en-US" altLang="ko-KR" sz="1333" dirty="0"/>
              <a:t>.</a:t>
            </a:r>
            <a:endParaRPr lang="ko-KR" altLang="en-US" sz="1333" dirty="0"/>
          </a:p>
        </p:txBody>
      </p:sp>
    </p:spTree>
    <p:extLst>
      <p:ext uri="{BB962C8B-B14F-4D97-AF65-F5344CB8AC3E}">
        <p14:creationId xmlns:p14="http://schemas.microsoft.com/office/powerpoint/2010/main" val="1931900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69214-D349-4369-BD61-0A4C847427C7}"/>
              </a:ext>
            </a:extLst>
          </p:cNvPr>
          <p:cNvSpPr txBox="1"/>
          <p:nvPr/>
        </p:nvSpPr>
        <p:spPr>
          <a:xfrm>
            <a:off x="390525" y="1346200"/>
            <a:ext cx="772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신경망을 위한 데이터 </a:t>
            </a:r>
            <a:r>
              <a:rPr lang="ko-KR" altLang="en-US" sz="2400" b="1" dirty="0" err="1"/>
              <a:t>전처리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FC5F1-4858-4B08-A024-930C7DC2A679}"/>
              </a:ext>
            </a:extLst>
          </p:cNvPr>
          <p:cNvSpPr txBox="1"/>
          <p:nvPr/>
        </p:nvSpPr>
        <p:spPr>
          <a:xfrm>
            <a:off x="390525" y="2768600"/>
            <a:ext cx="127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값 정규화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93333-618B-4A06-8454-18B6DDBE7976}"/>
              </a:ext>
            </a:extLst>
          </p:cNvPr>
          <p:cNvSpPr txBox="1"/>
          <p:nvPr/>
        </p:nvSpPr>
        <p:spPr>
          <a:xfrm>
            <a:off x="390525" y="3503632"/>
            <a:ext cx="104140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/>
              <a:t>일반적으로 비교적 큰 값이나 균일하지 않은 데이터를 신경망에 정제 없이 바로 주입하는 것은 </a:t>
            </a:r>
            <a:endParaRPr lang="en-US" altLang="ko-KR" sz="1333" dirty="0"/>
          </a:p>
          <a:p>
            <a:r>
              <a:rPr lang="ko-KR" altLang="en-US" sz="1333" dirty="0"/>
              <a:t>업데이트할 </a:t>
            </a:r>
            <a:r>
              <a:rPr lang="ko-KR" altLang="en-US" sz="1333" dirty="0" err="1"/>
              <a:t>그래디언트가</a:t>
            </a:r>
            <a:r>
              <a:rPr lang="ko-KR" altLang="en-US" sz="1333" dirty="0"/>
              <a:t> 커져 네트워크가 수렴하는 것을 방해한다</a:t>
            </a:r>
            <a:r>
              <a:rPr lang="en-US" altLang="ko-KR" sz="1333" dirty="0"/>
              <a:t>.</a:t>
            </a:r>
            <a:endParaRPr lang="ko-KR" altLang="en-US" sz="133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76713-765E-43BD-929F-25011A7F0281}"/>
              </a:ext>
            </a:extLst>
          </p:cNvPr>
          <p:cNvSpPr txBox="1"/>
          <p:nvPr/>
        </p:nvSpPr>
        <p:spPr>
          <a:xfrm>
            <a:off x="390525" y="2768600"/>
            <a:ext cx="7483475" cy="247292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867" dirty="0"/>
              <a:t>작은 값을 취한다</a:t>
            </a:r>
            <a:r>
              <a:rPr lang="en-US" altLang="ko-KR" sz="1867" dirty="0"/>
              <a:t>. </a:t>
            </a:r>
            <a:r>
              <a:rPr lang="ko-KR" altLang="en-US" sz="1867" dirty="0"/>
              <a:t>통상적으로 </a:t>
            </a:r>
            <a:r>
              <a:rPr lang="en-US" altLang="ko-KR" sz="1867" dirty="0"/>
              <a:t>0~1</a:t>
            </a:r>
            <a:r>
              <a:rPr lang="ko-KR" altLang="en-US" sz="1867" dirty="0"/>
              <a:t>사이로 값을 </a:t>
            </a:r>
            <a:r>
              <a:rPr lang="ko-KR" altLang="en-US" sz="1867" dirty="0" err="1"/>
              <a:t>정규화한다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dirty="0"/>
              <a:t>모든 특성이 대체로 비슷한 범위를 가져야 한다</a:t>
            </a:r>
            <a:r>
              <a:rPr lang="en-US" altLang="ko-KR" sz="1867" dirty="0"/>
              <a:t>. (</a:t>
            </a:r>
            <a:r>
              <a:rPr lang="ko-KR" altLang="en-US" sz="1867" dirty="0"/>
              <a:t>값이 균일해야 함</a:t>
            </a:r>
            <a:r>
              <a:rPr lang="en-US" altLang="ko-KR" sz="1867" dirty="0"/>
              <a:t>)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dirty="0"/>
              <a:t>각 특성별로 평균이 </a:t>
            </a:r>
            <a:r>
              <a:rPr lang="en-US" altLang="ko-KR" sz="1867" dirty="0"/>
              <a:t>0</a:t>
            </a:r>
            <a:r>
              <a:rPr lang="ko-KR" altLang="en-US" sz="1867" dirty="0"/>
              <a:t>이 되도록 정규화를 한다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867" dirty="0"/>
          </a:p>
          <a:p>
            <a:pPr marL="190510" indent="-190510">
              <a:buFontTx/>
              <a:buChar char="-"/>
            </a:pPr>
            <a:r>
              <a:rPr lang="ko-KR" altLang="en-US" sz="1867" dirty="0"/>
              <a:t>각 특성별로 표준 편차가 </a:t>
            </a:r>
            <a:r>
              <a:rPr lang="en-US" altLang="ko-KR" sz="1867" dirty="0"/>
              <a:t>1</a:t>
            </a:r>
            <a:r>
              <a:rPr lang="ko-KR" altLang="en-US" sz="1867" dirty="0"/>
              <a:t>이 되도록 정규화를 한다</a:t>
            </a:r>
            <a:r>
              <a:rPr lang="en-US" altLang="ko-KR" sz="1867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200" dirty="0"/>
          </a:p>
          <a:p>
            <a:pPr marL="190510" indent="-190510">
              <a:buFontTx/>
              <a:buChar char="-"/>
            </a:pPr>
            <a:endParaRPr lang="ko-KR" altLang="en-US" sz="12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A455AD9-5E90-423F-9B59-F34DFBD10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19" y="3564413"/>
            <a:ext cx="3675407" cy="664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D9CE4-ADE9-46F6-8FEA-AB8D77B0F26F}"/>
              </a:ext>
            </a:extLst>
          </p:cNvPr>
          <p:cNvSpPr txBox="1"/>
          <p:nvPr/>
        </p:nvSpPr>
        <p:spPr>
          <a:xfrm>
            <a:off x="8132418" y="3293587"/>
            <a:ext cx="154463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/>
              <a:t>&lt;</a:t>
            </a:r>
            <a:r>
              <a:rPr lang="ko-KR" altLang="en-US" sz="1333" dirty="0"/>
              <a:t>코드 참조</a:t>
            </a:r>
            <a:r>
              <a:rPr lang="en-US" altLang="ko-KR" sz="1333" dirty="0"/>
              <a:t>&gt;</a:t>
            </a:r>
            <a:endParaRPr lang="ko-KR" altLang="en-US" sz="1333" dirty="0"/>
          </a:p>
        </p:txBody>
      </p:sp>
    </p:spTree>
    <p:extLst>
      <p:ext uri="{BB962C8B-B14F-4D97-AF65-F5344CB8AC3E}">
        <p14:creationId xmlns:p14="http://schemas.microsoft.com/office/powerpoint/2010/main" val="21559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EA753-F1E7-4823-BA61-DD0772FBF36E}"/>
              </a:ext>
            </a:extLst>
          </p:cNvPr>
          <p:cNvSpPr txBox="1"/>
          <p:nvPr/>
        </p:nvSpPr>
        <p:spPr>
          <a:xfrm>
            <a:off x="254000" y="1244600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누락된 값 다루기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3AC1E-DBEB-494C-B1BD-A12A0886955B}"/>
              </a:ext>
            </a:extLst>
          </p:cNvPr>
          <p:cNvSpPr txBox="1"/>
          <p:nvPr/>
        </p:nvSpPr>
        <p:spPr>
          <a:xfrm>
            <a:off x="406400" y="2717801"/>
            <a:ext cx="1071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일반적으로 신경망에서 </a:t>
            </a:r>
            <a:r>
              <a:rPr lang="en-US" altLang="ko-KR" sz="1600" dirty="0"/>
              <a:t>0 </a:t>
            </a:r>
            <a:r>
              <a:rPr lang="ko-KR" altLang="en-US" sz="1600" dirty="0"/>
              <a:t>이 사전에 정의된 의미 있는 값이 아니라면 누락된 값을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입력해도 상관 없다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네트워크가 </a:t>
            </a:r>
            <a:r>
              <a:rPr lang="en-US" altLang="ko-KR" sz="1600" dirty="0"/>
              <a:t>0</a:t>
            </a:r>
            <a:r>
              <a:rPr lang="ko-KR" altLang="en-US" sz="1600" dirty="0"/>
              <a:t>이 누락된 데이터를 의미한다는 것을 학습하면 이 값을 무시하기 때문이다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텍스트 데이터에 누락된 값이 포함될 가능성이 있다고 가정했을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네트워크가 누락된 값이 없는 데이터에서 훈련되었다면 이 네트워크는 누락된 값을 무시하는 법을 알지 못한다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따라서 </a:t>
            </a:r>
            <a:r>
              <a:rPr lang="ko-KR" altLang="en-US" sz="1600" b="1" dirty="0"/>
              <a:t>누락된 값이 있는 훈련 샘플을 고의적</a:t>
            </a:r>
            <a:r>
              <a:rPr lang="ko-KR" altLang="en-US" sz="1600" dirty="0"/>
              <a:t>으로 만들어야 한다</a:t>
            </a:r>
            <a:r>
              <a:rPr lang="en-US" altLang="ko-KR" sz="1600" dirty="0"/>
              <a:t>.  </a:t>
            </a:r>
            <a:r>
              <a:rPr lang="ko-KR" altLang="en-US" sz="1600" dirty="0"/>
              <a:t>훈련 샘플의 일부를 여러 개 복사하여 테스트 데이터에서 빠질 것 같은 특성을 제거한다</a:t>
            </a:r>
            <a:r>
              <a:rPr lang="en-US" altLang="ko-KR" sz="16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3082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6CE5C-0945-4D97-A124-B3164F62969F}"/>
              </a:ext>
            </a:extLst>
          </p:cNvPr>
          <p:cNvSpPr txBox="1"/>
          <p:nvPr/>
        </p:nvSpPr>
        <p:spPr>
          <a:xfrm>
            <a:off x="254000" y="1244600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특성 공학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40B0E-1B87-4E35-84D7-E74953F93466}"/>
              </a:ext>
            </a:extLst>
          </p:cNvPr>
          <p:cNvSpPr txBox="1"/>
          <p:nvPr/>
        </p:nvSpPr>
        <p:spPr>
          <a:xfrm>
            <a:off x="355600" y="2616201"/>
            <a:ext cx="970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데이터와 머신 러닝 알고리즘에 관한 지식을 사용하는 단계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모델에 데이터를 주입하기 전 </a:t>
            </a:r>
            <a:r>
              <a:rPr lang="ko-KR" altLang="en-US" sz="1600" dirty="0" err="1"/>
              <a:t>하드코딩된</a:t>
            </a:r>
            <a:r>
              <a:rPr lang="ko-KR" altLang="en-US" sz="1600" dirty="0"/>
              <a:t> 변환을 적용하여 알고리즘이 더 잘 수행되도록 만들어 준다</a:t>
            </a:r>
            <a:r>
              <a:rPr lang="en-US" altLang="ko-KR" sz="16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12685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108DC-8115-4529-9247-3FA2C9104031}"/>
              </a:ext>
            </a:extLst>
          </p:cNvPr>
          <p:cNvSpPr txBox="1"/>
          <p:nvPr/>
        </p:nvSpPr>
        <p:spPr>
          <a:xfrm>
            <a:off x="254000" y="1244600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특성 공학</a:t>
            </a:r>
            <a:endParaRPr lang="en-US" altLang="ko-KR" sz="2400" b="1" dirty="0"/>
          </a:p>
          <a:p>
            <a:r>
              <a:rPr lang="en-US" altLang="ko-KR" sz="2400" dirty="0"/>
              <a:t>___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7AC93F4-CFC4-44B3-8E64-B65A1D9896D1}"/>
              </a:ext>
            </a:extLst>
          </p:cNvPr>
          <p:cNvGraphicFramePr/>
          <p:nvPr/>
        </p:nvGraphicFramePr>
        <p:xfrm>
          <a:off x="406400" y="2463800"/>
          <a:ext cx="6299200" cy="394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A0AD67E-FC5D-438A-8426-6F18DCF8A190}"/>
              </a:ext>
            </a:extLst>
          </p:cNvPr>
          <p:cNvSpPr/>
          <p:nvPr/>
        </p:nvSpPr>
        <p:spPr>
          <a:xfrm>
            <a:off x="1727200" y="1397000"/>
            <a:ext cx="762000" cy="1524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37491-D3AE-41C5-830A-0C0C6506F7E8}"/>
              </a:ext>
            </a:extLst>
          </p:cNvPr>
          <p:cNvSpPr txBox="1"/>
          <p:nvPr/>
        </p:nvSpPr>
        <p:spPr>
          <a:xfrm>
            <a:off x="2641600" y="1339830"/>
            <a:ext cx="42164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/>
              <a:t>특성을 더 간단한 방식으로 표현하여 문제를 쉽게 만듦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E661-538A-494E-8D06-FD425C7FFC27}"/>
              </a:ext>
            </a:extLst>
          </p:cNvPr>
          <p:cNvSpPr txBox="1"/>
          <p:nvPr/>
        </p:nvSpPr>
        <p:spPr>
          <a:xfrm>
            <a:off x="7061200" y="3124200"/>
            <a:ext cx="4724400" cy="132343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600" dirty="0"/>
              <a:t>좋은 특성은 적은 자원을 사용하여 문제를 효율적으로 풀어낼 수 있게 해준다</a:t>
            </a:r>
            <a:r>
              <a:rPr lang="en-US" altLang="ko-KR" sz="1600" dirty="0"/>
              <a:t>. </a:t>
            </a:r>
          </a:p>
          <a:p>
            <a:pPr marL="190510" indent="-190510">
              <a:buFontTx/>
              <a:buChar char="-"/>
            </a:pPr>
            <a:endParaRPr lang="en-US" altLang="ko-KR" sz="1600" dirty="0"/>
          </a:p>
          <a:p>
            <a:pPr marL="190510" indent="-190510">
              <a:buFontTx/>
              <a:buChar char="-"/>
            </a:pPr>
            <a:r>
              <a:rPr lang="ko-KR" altLang="en-US" sz="1600" dirty="0"/>
              <a:t>좋은 특성은 더 적은 데이터로 문제를 풀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8015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D1A0E-6F2D-43E7-9976-CA37FEFB2DB8}"/>
              </a:ext>
            </a:extLst>
          </p:cNvPr>
          <p:cNvSpPr txBox="1"/>
          <p:nvPr/>
        </p:nvSpPr>
        <p:spPr>
          <a:xfrm>
            <a:off x="254000" y="1244600"/>
            <a:ext cx="49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KEY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POINTS</a:t>
            </a:r>
          </a:p>
          <a:p>
            <a:r>
              <a:rPr lang="en-US" altLang="ko-KR" sz="2400" dirty="0"/>
              <a:t>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F0492-7220-4BC1-9588-FDDEAD98BD49}"/>
              </a:ext>
            </a:extLst>
          </p:cNvPr>
          <p:cNvSpPr txBox="1"/>
          <p:nvPr/>
        </p:nvSpPr>
        <p:spPr>
          <a:xfrm>
            <a:off x="457200" y="2570401"/>
            <a:ext cx="2387600" cy="502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훈련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93C0C-F763-4EF9-A11E-1331F3B25C07}"/>
              </a:ext>
            </a:extLst>
          </p:cNvPr>
          <p:cNvSpPr txBox="1"/>
          <p:nvPr/>
        </p:nvSpPr>
        <p:spPr>
          <a:xfrm>
            <a:off x="2857499" y="2570401"/>
            <a:ext cx="914400" cy="5027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검증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3F54B99-80F2-4295-BD8F-6B5E6FCA698C}"/>
              </a:ext>
            </a:extLst>
          </p:cNvPr>
          <p:cNvSpPr/>
          <p:nvPr/>
        </p:nvSpPr>
        <p:spPr>
          <a:xfrm>
            <a:off x="4195762" y="2727603"/>
            <a:ext cx="609600" cy="235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E44F3-818F-4F08-812A-AE024B7F238A}"/>
              </a:ext>
            </a:extLst>
          </p:cNvPr>
          <p:cNvSpPr txBox="1"/>
          <p:nvPr/>
        </p:nvSpPr>
        <p:spPr>
          <a:xfrm>
            <a:off x="5232400" y="2570401"/>
            <a:ext cx="1828800" cy="5027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/>
              <a:t>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601B4-4479-4C38-AE29-B6A808BC6969}"/>
              </a:ext>
            </a:extLst>
          </p:cNvPr>
          <p:cNvSpPr txBox="1"/>
          <p:nvPr/>
        </p:nvSpPr>
        <p:spPr>
          <a:xfrm>
            <a:off x="457200" y="3186033"/>
            <a:ext cx="457200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대부분 훈련데이터의 일부분</a:t>
            </a:r>
            <a:r>
              <a:rPr lang="en-US" altLang="ko-KR" sz="1200" dirty="0"/>
              <a:t>(20%-30%)</a:t>
            </a:r>
            <a:r>
              <a:rPr lang="ko-KR" altLang="en-US" sz="1200" dirty="0"/>
              <a:t>을 테스트데이터로 사용함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9648333-B0F3-411A-B6D3-2C9EFED16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3461226"/>
            <a:ext cx="3072944" cy="32312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745FE2-3A7A-43EE-954B-47E5477E7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1" y="3960614"/>
            <a:ext cx="5792007" cy="19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64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4914" y="3377779"/>
            <a:ext cx="412699" cy="1558263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82865" y="3377779"/>
            <a:ext cx="414343" cy="1558263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023" y="876324"/>
            <a:ext cx="5694688" cy="6772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5341" y="1394235"/>
            <a:ext cx="4335110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1112" y="4876718"/>
            <a:ext cx="1887149" cy="817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7302" y="4521772"/>
            <a:ext cx="1326681" cy="3047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11111" y="3317798"/>
            <a:ext cx="2315540" cy="5358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7302" y="2959577"/>
            <a:ext cx="1142186" cy="3047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4763" y="4876718"/>
            <a:ext cx="2006347" cy="8177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4204" y="4521772"/>
            <a:ext cx="2048333" cy="304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350" y="3317798"/>
            <a:ext cx="2304760" cy="5358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4204" y="2962851"/>
            <a:ext cx="2048333" cy="3047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7810" y="3707194"/>
            <a:ext cx="1904364" cy="12055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52413" y="4554846"/>
            <a:ext cx="762391" cy="762391"/>
            <a:chOff x="5928618" y="6832268"/>
            <a:chExt cx="1143587" cy="1143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618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1" y="4623296"/>
            <a:ext cx="693376" cy="453137"/>
            <a:chOff x="5980381" y="6934944"/>
            <a:chExt cx="1040064" cy="6797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6763" y="6888723"/>
              <a:ext cx="106664" cy="40887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8477" y="7181645"/>
              <a:ext cx="1073161" cy="558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52413" y="3007973"/>
            <a:ext cx="762391" cy="762391"/>
            <a:chOff x="5928618" y="4511958"/>
            <a:chExt cx="1143587" cy="11435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618" y="451195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77740" y="3081494"/>
            <a:ext cx="693376" cy="455633"/>
            <a:chOff x="5966610" y="4622240"/>
            <a:chExt cx="1040064" cy="6834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3001" y="4576019"/>
              <a:ext cx="106664" cy="40887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4706" y="4872684"/>
              <a:ext cx="1201666" cy="5587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8372" y="4554846"/>
            <a:ext cx="762391" cy="762391"/>
            <a:chOff x="11232557" y="6832268"/>
            <a:chExt cx="1143587" cy="11435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2557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89488" y="4607843"/>
            <a:ext cx="693376" cy="454593"/>
            <a:chOff x="11234232" y="6911764"/>
            <a:chExt cx="1040064" cy="6818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10654" y="6865543"/>
              <a:ext cx="106664" cy="40887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2328" y="7161428"/>
              <a:ext cx="1112272" cy="5594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8372" y="3007973"/>
            <a:ext cx="762391" cy="762391"/>
            <a:chOff x="11232557" y="4511958"/>
            <a:chExt cx="1143587" cy="11435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2557" y="451195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32037" y="3082010"/>
            <a:ext cx="693376" cy="454593"/>
            <a:chOff x="11298055" y="4623014"/>
            <a:chExt cx="1040064" cy="6818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74437" y="4576793"/>
              <a:ext cx="106664" cy="40887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56151" y="4872679"/>
              <a:ext cx="1201666" cy="5594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97456" y="2276563"/>
            <a:ext cx="3613655" cy="637723"/>
            <a:chOff x="6446183" y="3414844"/>
            <a:chExt cx="5420483" cy="95658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97456" y="3873781"/>
            <a:ext cx="39477" cy="579457"/>
            <a:chOff x="6446183" y="5810671"/>
            <a:chExt cx="59215" cy="86918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46183" y="5810671"/>
              <a:ext cx="59215" cy="8691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97456" y="5412733"/>
            <a:ext cx="3613655" cy="637723"/>
            <a:chOff x="6446183" y="8119099"/>
            <a:chExt cx="5420483" cy="95658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6183" y="8119099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71635" y="3864602"/>
            <a:ext cx="39477" cy="597815"/>
            <a:chOff x="11807452" y="5796902"/>
            <a:chExt cx="59215" cy="89672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07452" y="5796902"/>
              <a:ext cx="59215" cy="89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E151C-055A-45E8-825C-365F221DCC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케라스</a:t>
            </a:r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40731-6B80-480F-B6E4-8964E199436A}"/>
              </a:ext>
            </a:extLst>
          </p:cNvPr>
          <p:cNvSpPr txBox="1"/>
          <p:nvPr/>
        </p:nvSpPr>
        <p:spPr>
          <a:xfrm>
            <a:off x="838200" y="1506022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A7571-A5CC-44C3-8649-D27EB9B1E1E7}"/>
              </a:ext>
            </a:extLst>
          </p:cNvPr>
          <p:cNvSpPr txBox="1"/>
          <p:nvPr/>
        </p:nvSpPr>
        <p:spPr>
          <a:xfrm>
            <a:off x="838199" y="198965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거의 모든 종류의 딥러닝 모델을 간편하게 만들고 훈련시킬 수 있는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위한 딥러닝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6B6D-D680-4242-9DEF-ACD435D5B76F}"/>
              </a:ext>
            </a:extLst>
          </p:cNvPr>
          <p:cNvSpPr txBox="1"/>
          <p:nvPr/>
        </p:nvSpPr>
        <p:spPr>
          <a:xfrm>
            <a:off x="838199" y="2945369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1FD04-293F-4B33-B1EC-A859C54ADF71}"/>
              </a:ext>
            </a:extLst>
          </p:cNvPr>
          <p:cNvSpPr txBox="1"/>
          <p:nvPr/>
        </p:nvSpPr>
        <p:spPr>
          <a:xfrm>
            <a:off x="838199" y="3429000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동일한 코드로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CPU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실행할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8BE6B-4705-421D-B89C-D4B4C603AD32}"/>
              </a:ext>
            </a:extLst>
          </p:cNvPr>
          <p:cNvSpPr txBox="1"/>
          <p:nvPr/>
        </p:nvSpPr>
        <p:spPr>
          <a:xfrm>
            <a:off x="838198" y="3912631"/>
            <a:ext cx="870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사용하기 쉬운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있어 딥러닝 모델의 프로토타입을 빠르게 만들 수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25F26-075C-4B39-B63D-641B6D273357}"/>
              </a:ext>
            </a:extLst>
          </p:cNvPr>
          <p:cNvSpPr txBox="1"/>
          <p:nvPr/>
        </p:nvSpPr>
        <p:spPr>
          <a:xfrm>
            <a:off x="838198" y="4396262"/>
            <a:ext cx="790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신경망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 신경망을 지원하며 이 둘을 자유롭게 사용할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C2D11-B6DE-435E-8AA5-C0CF806D1BEB}"/>
              </a:ext>
            </a:extLst>
          </p:cNvPr>
          <p:cNvSpPr txBox="1"/>
          <p:nvPr/>
        </p:nvSpPr>
        <p:spPr>
          <a:xfrm>
            <a:off x="838197" y="4879893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네트워크 구조도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3079184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2843" y="2642841"/>
            <a:ext cx="414343" cy="1558263"/>
            <a:chOff x="12259264" y="3964260"/>
            <a:chExt cx="621515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541648" y="3684344"/>
              <a:ext cx="59215" cy="619048"/>
              <a:chOff x="12541648" y="3684344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41648" y="3684344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539180" y="5962524"/>
              <a:ext cx="59215" cy="619048"/>
              <a:chOff x="12539180" y="5962524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39180" y="5962524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6372" y="3868761"/>
            <a:ext cx="1720170" cy="7144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3911" y="2440651"/>
            <a:ext cx="1720170" cy="7144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973" y="3254869"/>
            <a:ext cx="2363163" cy="7144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42392" y="3114792"/>
            <a:ext cx="762391" cy="762391"/>
            <a:chOff x="5913587" y="4672187"/>
            <a:chExt cx="1143587" cy="11435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3587" y="4672187"/>
              <a:ext cx="1143587" cy="11435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8171" y="3163127"/>
            <a:ext cx="86347" cy="3151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9497" y="3268729"/>
            <a:ext cx="591888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8351" y="3819909"/>
            <a:ext cx="762391" cy="762391"/>
            <a:chOff x="11217525" y="5729862"/>
            <a:chExt cx="1143587" cy="1143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7525" y="5729862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8351" y="2273035"/>
            <a:ext cx="762391" cy="762391"/>
            <a:chOff x="11217525" y="3409552"/>
            <a:chExt cx="1143587" cy="11435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7525" y="3409552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87435" y="1541625"/>
            <a:ext cx="3613655" cy="637723"/>
            <a:chOff x="6431152" y="2312438"/>
            <a:chExt cx="5420483" cy="9565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152" y="2312438"/>
              <a:ext cx="5420483" cy="9565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9216" y="3277745"/>
            <a:ext cx="39477" cy="579457"/>
            <a:chOff x="5773824" y="4916617"/>
            <a:chExt cx="59215" cy="8691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773824" y="4916617"/>
              <a:ext cx="59215" cy="8691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87435" y="4677795"/>
            <a:ext cx="3613655" cy="637723"/>
            <a:chOff x="6431152" y="7016692"/>
            <a:chExt cx="5420483" cy="956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152" y="7016692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61614" y="3129664"/>
            <a:ext cx="39477" cy="597815"/>
            <a:chOff x="11792420" y="4694495"/>
            <a:chExt cx="59215" cy="896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2420" y="4694495"/>
              <a:ext cx="59215" cy="8967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3144" y="2426972"/>
            <a:ext cx="579698" cy="5090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3938" y="3985236"/>
            <a:ext cx="576905" cy="50905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78188" y="1371429"/>
            <a:ext cx="4114286" cy="4114286"/>
            <a:chOff x="10167282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282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72843" y="2642841"/>
            <a:ext cx="414343" cy="1558263"/>
            <a:chOff x="12259264" y="3964260"/>
            <a:chExt cx="621515" cy="23373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1648" y="3684344"/>
              <a:ext cx="59215" cy="619048"/>
              <a:chOff x="12541648" y="3684344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541648" y="3684344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539180" y="5962524"/>
              <a:ext cx="59215" cy="619048"/>
              <a:chOff x="12539180" y="5962524"/>
              <a:chExt cx="59215" cy="6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539180" y="5962524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6372" y="3868761"/>
            <a:ext cx="1720170" cy="7144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3911" y="2440651"/>
            <a:ext cx="1720170" cy="7144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6973" y="3254869"/>
            <a:ext cx="2363163" cy="714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7582" y="560554"/>
            <a:ext cx="2496389" cy="12055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42392" y="3114792"/>
            <a:ext cx="762391" cy="762391"/>
            <a:chOff x="5913587" y="4672187"/>
            <a:chExt cx="1143587" cy="11435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3587" y="4672187"/>
              <a:ext cx="1143587" cy="11435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8171" y="3163127"/>
            <a:ext cx="86347" cy="315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59497" y="3268729"/>
            <a:ext cx="591888" cy="507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78351" y="3819909"/>
            <a:ext cx="762391" cy="762391"/>
            <a:chOff x="11217525" y="5729862"/>
            <a:chExt cx="1143587" cy="1143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7525" y="5729862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78351" y="2273035"/>
            <a:ext cx="762391" cy="762391"/>
            <a:chOff x="11217525" y="3409552"/>
            <a:chExt cx="1143587" cy="1143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7525" y="3409552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7435" y="1541625"/>
            <a:ext cx="3613655" cy="637723"/>
            <a:chOff x="6431152" y="2312438"/>
            <a:chExt cx="5420483" cy="95658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152" y="2312438"/>
              <a:ext cx="5420483" cy="956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49216" y="3277745"/>
            <a:ext cx="39477" cy="579457"/>
            <a:chOff x="5773824" y="4916617"/>
            <a:chExt cx="59215" cy="8691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773824" y="4916617"/>
              <a:ext cx="59215" cy="8691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87435" y="4677795"/>
            <a:ext cx="3613655" cy="637723"/>
            <a:chOff x="6431152" y="7016692"/>
            <a:chExt cx="5420483" cy="956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1152" y="7016692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61614" y="3129664"/>
            <a:ext cx="39477" cy="597815"/>
            <a:chOff x="11792420" y="4694495"/>
            <a:chExt cx="59215" cy="8967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92420" y="4694495"/>
              <a:ext cx="59215" cy="8967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3144" y="2426972"/>
            <a:ext cx="579698" cy="509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3938" y="3985236"/>
            <a:ext cx="576905" cy="5090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61277" y="581130"/>
            <a:ext cx="602475" cy="744642"/>
            <a:chOff x="13141915" y="871694"/>
            <a:chExt cx="903712" cy="11169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640000">
              <a:off x="13141915" y="871694"/>
              <a:ext cx="903712" cy="1116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1256900"/>
            <a:ext cx="6603175" cy="2412186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0642" y="1731178"/>
            <a:ext cx="5825548" cy="1788257"/>
            <a:chOff x="7575963" y="2596766"/>
            <a:chExt cx="8738322" cy="2682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5963" y="2596766"/>
              <a:ext cx="8738322" cy="2682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813" y="1820799"/>
            <a:ext cx="2867676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492" y="3044285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238" y="4000512"/>
            <a:ext cx="6603175" cy="2412186"/>
            <a:chOff x="6742857" y="6000768"/>
            <a:chExt cx="9904762" cy="3618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5238" y="1269841"/>
            <a:ext cx="444445" cy="461336"/>
            <a:chOff x="6742857" y="1904762"/>
            <a:chExt cx="666667" cy="6920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7670" y="2006304"/>
              <a:ext cx="741368" cy="7618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99442" y="1372623"/>
            <a:ext cx="2787810" cy="304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53968" y="4000512"/>
            <a:ext cx="444445" cy="461336"/>
            <a:chOff x="15980952" y="6000768"/>
            <a:chExt cx="666667" cy="6920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55765" y="6102311"/>
              <a:ext cx="741368" cy="7618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76250" y="4396218"/>
            <a:ext cx="6077719" cy="1865665"/>
            <a:chOff x="6864375" y="6594326"/>
            <a:chExt cx="9116578" cy="27984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4375" y="6594326"/>
              <a:ext cx="9116578" cy="27984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8096" y="3407206"/>
            <a:ext cx="2815128" cy="26770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24941" y="3661158"/>
            <a:ext cx="764135" cy="426001"/>
            <a:chOff x="2737411" y="5491736"/>
            <a:chExt cx="1146203" cy="6390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7411" y="5491736"/>
              <a:ext cx="1146203" cy="6390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7797" y="3331131"/>
            <a:ext cx="658423" cy="202943"/>
            <a:chOff x="2816695" y="4996695"/>
            <a:chExt cx="987635" cy="3044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340000">
              <a:off x="2816695" y="4996695"/>
              <a:ext cx="987635" cy="30441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9564" y="2894330"/>
            <a:ext cx="1284569" cy="48167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1269841"/>
            <a:ext cx="6603175" cy="5075800"/>
            <a:chOff x="6742857" y="1904762"/>
            <a:chExt cx="9904762" cy="7613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904762"/>
              <a:ext cx="9904762" cy="7613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2673" y="1976667"/>
            <a:ext cx="6028304" cy="3947165"/>
            <a:chOff x="7174010" y="2965000"/>
            <a:chExt cx="9042456" cy="5920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4010" y="2965000"/>
              <a:ext cx="9042456" cy="59207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813" y="1820799"/>
            <a:ext cx="2867676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492" y="3044285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238" y="1269841"/>
            <a:ext cx="444445" cy="461783"/>
            <a:chOff x="6742857" y="1904762"/>
            <a:chExt cx="666667" cy="6926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7668" y="2005630"/>
              <a:ext cx="741369" cy="7625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99442" y="1372625"/>
            <a:ext cx="1385397" cy="3047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096" y="3403176"/>
            <a:ext cx="2347277" cy="9232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277" y="4542419"/>
            <a:ext cx="2234010" cy="6309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096" y="5366223"/>
            <a:ext cx="2911655" cy="33861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1269841"/>
            <a:ext cx="444445" cy="461783"/>
            <a:chOff x="6742857" y="1904762"/>
            <a:chExt cx="666667" cy="692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7668" y="2005630"/>
              <a:ext cx="741369" cy="762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391" y="394974"/>
            <a:ext cx="5596923" cy="4302304"/>
            <a:chOff x="591585" y="592461"/>
            <a:chExt cx="8395385" cy="6453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585" y="592461"/>
              <a:ext cx="8395385" cy="6453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024" y="994088"/>
            <a:ext cx="5109657" cy="3345661"/>
            <a:chOff x="957035" y="1491131"/>
            <a:chExt cx="7664485" cy="5018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35" y="1491131"/>
              <a:ext cx="7664485" cy="5018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4390" y="394974"/>
            <a:ext cx="376716" cy="390452"/>
            <a:chOff x="591585" y="592461"/>
            <a:chExt cx="565074" cy="5856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1585" y="592461"/>
              <a:ext cx="565074" cy="565074"/>
              <a:chOff x="591585" y="592461"/>
              <a:chExt cx="565074" cy="5650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1585" y="592461"/>
                <a:ext cx="565074" cy="56507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234" y="678529"/>
              <a:ext cx="628392" cy="6466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757" y="482096"/>
            <a:ext cx="1987075" cy="2583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78830" y="2218141"/>
            <a:ext cx="5596923" cy="4302304"/>
            <a:chOff x="9418244" y="3327212"/>
            <a:chExt cx="8395385" cy="64534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8244" y="3327212"/>
              <a:ext cx="8395385" cy="64534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2464" y="2817254"/>
            <a:ext cx="5109657" cy="3345661"/>
            <a:chOff x="9783695" y="4225881"/>
            <a:chExt cx="7664485" cy="50184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3695" y="4225881"/>
              <a:ext cx="7664485" cy="5018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8829" y="2218142"/>
            <a:ext cx="376716" cy="390450"/>
            <a:chOff x="9418244" y="3327212"/>
            <a:chExt cx="565074" cy="5856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18244" y="3327212"/>
              <a:ext cx="565074" cy="565074"/>
              <a:chOff x="9418244" y="3327212"/>
              <a:chExt cx="565074" cy="5650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8244" y="3327212"/>
                <a:ext cx="565074" cy="56507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6890" y="3413275"/>
              <a:ext cx="628392" cy="64665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6215" y="2305262"/>
            <a:ext cx="1987075" cy="25831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238" y="641278"/>
            <a:ext cx="6603175" cy="2412186"/>
            <a:chOff x="6742857" y="961917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961917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7461" y="1250892"/>
            <a:ext cx="6215279" cy="1489069"/>
            <a:chOff x="7076190" y="1876338"/>
            <a:chExt cx="9322919" cy="22336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6190" y="1876338"/>
              <a:ext cx="9322919" cy="22336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5238" y="3226621"/>
            <a:ext cx="6603175" cy="3186077"/>
            <a:chOff x="6742857" y="4839931"/>
            <a:chExt cx="9904762" cy="4779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857" y="4839931"/>
              <a:ext cx="9904762" cy="4779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238" y="654219"/>
            <a:ext cx="444445" cy="461783"/>
            <a:chOff x="6742857" y="981329"/>
            <a:chExt cx="666667" cy="69267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42857" y="981329"/>
              <a:ext cx="666667" cy="666667"/>
              <a:chOff x="6742857" y="981329"/>
              <a:chExt cx="666667" cy="6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2857" y="981329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7668" y="1082197"/>
              <a:ext cx="741369" cy="7625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9442" y="757001"/>
            <a:ext cx="2861527" cy="304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53968" y="3226621"/>
            <a:ext cx="444445" cy="461336"/>
            <a:chOff x="15980952" y="4839931"/>
            <a:chExt cx="666667" cy="6920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980952" y="4839931"/>
              <a:ext cx="666667" cy="666667"/>
              <a:chOff x="15980952" y="4839931"/>
              <a:chExt cx="666667" cy="6666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980952" y="4839931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55765" y="4941473"/>
              <a:ext cx="741368" cy="7618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46636" y="3298880"/>
            <a:ext cx="4700381" cy="3059919"/>
            <a:chOff x="8169953" y="4948320"/>
            <a:chExt cx="7050571" cy="4589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9953" y="4948320"/>
              <a:ext cx="7050571" cy="45898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632" y="1458212"/>
            <a:ext cx="2721394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4313" y="2681696"/>
            <a:ext cx="246981" cy="63670"/>
            <a:chOff x="1881469" y="4022543"/>
            <a:chExt cx="370471" cy="955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881469" y="4022543"/>
              <a:ext cx="370471" cy="955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915" y="3044617"/>
            <a:ext cx="3246821" cy="26770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8411" y="2222479"/>
            <a:ext cx="5646927" cy="2851981"/>
            <a:chOff x="8082616" y="3333718"/>
            <a:chExt cx="8470391" cy="4277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2616" y="3333718"/>
              <a:ext cx="8470391" cy="4277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3884" y="2840700"/>
            <a:ext cx="4235982" cy="1828873"/>
            <a:chOff x="9140825" y="4261049"/>
            <a:chExt cx="6353973" cy="2743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0825" y="4261049"/>
              <a:ext cx="6353973" cy="2743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8411" y="2237779"/>
            <a:ext cx="525477" cy="545979"/>
            <a:chOff x="8082616" y="3356668"/>
            <a:chExt cx="788215" cy="8189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82616" y="3356668"/>
              <a:ext cx="788215" cy="788215"/>
              <a:chOff x="8082616" y="3356668"/>
              <a:chExt cx="788215" cy="7882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82616" y="3356668"/>
                <a:ext cx="788215" cy="78821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2833" y="3475932"/>
              <a:ext cx="876537" cy="9015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541" y="2359304"/>
            <a:ext cx="3115450" cy="3603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632" y="1458212"/>
            <a:ext cx="2721394" cy="609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4313" y="2681696"/>
            <a:ext cx="246981" cy="63670"/>
            <a:chOff x="1881469" y="4022543"/>
            <a:chExt cx="370471" cy="955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881469" y="4022543"/>
              <a:ext cx="370471" cy="955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916" y="3044618"/>
            <a:ext cx="3246821" cy="238478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607" y="3265480"/>
            <a:ext cx="3228197" cy="2969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811" y="1820802"/>
            <a:ext cx="253077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3492" y="3044285"/>
            <a:ext cx="246981" cy="63670"/>
            <a:chOff x="1895238" y="4566427"/>
            <a:chExt cx="370471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0211" y="3486694"/>
            <a:ext cx="764135" cy="426001"/>
            <a:chOff x="1950316" y="5230041"/>
            <a:chExt cx="1146203" cy="639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0316" y="5230041"/>
              <a:ext cx="1146203" cy="639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965" y="3189407"/>
            <a:ext cx="658423" cy="202943"/>
            <a:chOff x="2251447" y="4784109"/>
            <a:chExt cx="987635" cy="3044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340000">
              <a:off x="2251447" y="4784109"/>
              <a:ext cx="987635" cy="3044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096" y="2833879"/>
            <a:ext cx="1711055" cy="4816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95238" y="641278"/>
            <a:ext cx="6603175" cy="2412186"/>
            <a:chOff x="6742857" y="961917"/>
            <a:chExt cx="9904762" cy="36182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2857" y="961917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7460" y="1519440"/>
            <a:ext cx="6220086" cy="1120805"/>
            <a:chOff x="7076190" y="2279160"/>
            <a:chExt cx="9330129" cy="1681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6190" y="2279160"/>
              <a:ext cx="9330129" cy="1681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5238" y="3226621"/>
            <a:ext cx="6603175" cy="3186077"/>
            <a:chOff x="6742857" y="4839931"/>
            <a:chExt cx="9904762" cy="4779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2857" y="4839931"/>
              <a:ext cx="9904762" cy="4779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238" y="654219"/>
            <a:ext cx="444445" cy="461783"/>
            <a:chOff x="6742857" y="981329"/>
            <a:chExt cx="666667" cy="6926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42857" y="981329"/>
              <a:ext cx="666667" cy="666667"/>
              <a:chOff x="6742857" y="981329"/>
              <a:chExt cx="666667" cy="66666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42857" y="981329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7668" y="1082197"/>
              <a:ext cx="741369" cy="7625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99442" y="757004"/>
            <a:ext cx="2492571" cy="3047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53968" y="3226621"/>
            <a:ext cx="444445" cy="461336"/>
            <a:chOff x="15980952" y="4839931"/>
            <a:chExt cx="666667" cy="69200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980952" y="4839931"/>
              <a:ext cx="666667" cy="666667"/>
              <a:chOff x="15980952" y="4839931"/>
              <a:chExt cx="666667" cy="666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980952" y="4839931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55765" y="4941473"/>
              <a:ext cx="741368" cy="7618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46636" y="3298880"/>
            <a:ext cx="4700381" cy="3059919"/>
            <a:chOff x="8169953" y="4948320"/>
            <a:chExt cx="7050571" cy="45898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9953" y="4948320"/>
              <a:ext cx="7050571" cy="4589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4914" y="3377779"/>
            <a:ext cx="412699" cy="1558263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82865" y="3377779"/>
            <a:ext cx="414343" cy="1558263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024" y="876326"/>
            <a:ext cx="6832777" cy="6772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5341" y="1394235"/>
            <a:ext cx="4335110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4763" y="4792129"/>
            <a:ext cx="1424162" cy="3386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3122" y="3266301"/>
            <a:ext cx="2106586" cy="3386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8414" y="4792129"/>
            <a:ext cx="2031743" cy="3386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1641" y="3233866"/>
            <a:ext cx="2330156" cy="3386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47810" y="3707194"/>
            <a:ext cx="1904364" cy="12055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52413" y="4554846"/>
            <a:ext cx="762391" cy="762391"/>
            <a:chOff x="5928618" y="6832268"/>
            <a:chExt cx="1143587" cy="1143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8618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1" y="4623819"/>
            <a:ext cx="693376" cy="452097"/>
            <a:chOff x="5980381" y="6935728"/>
            <a:chExt cx="1040064" cy="6781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6763" y="6889507"/>
              <a:ext cx="106664" cy="4088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8477" y="7181648"/>
              <a:ext cx="773270" cy="5594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52413" y="3007973"/>
            <a:ext cx="762391" cy="762391"/>
            <a:chOff x="5928618" y="4511958"/>
            <a:chExt cx="1143587" cy="11435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8618" y="451195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77740" y="3082015"/>
            <a:ext cx="693376" cy="454593"/>
            <a:chOff x="5966610" y="4623022"/>
            <a:chExt cx="1040064" cy="6818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3001" y="4576801"/>
              <a:ext cx="106664" cy="40887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4706" y="4872687"/>
              <a:ext cx="789752" cy="5594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8372" y="4554846"/>
            <a:ext cx="762391" cy="762391"/>
            <a:chOff x="11232557" y="6832268"/>
            <a:chExt cx="1143587" cy="11435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2557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89460" y="4607844"/>
            <a:ext cx="693376" cy="454593"/>
            <a:chOff x="11234190" y="6911766"/>
            <a:chExt cx="1040064" cy="6818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0654" y="6865545"/>
              <a:ext cx="106664" cy="40887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2287" y="7161430"/>
              <a:ext cx="770756" cy="5594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88372" y="3007973"/>
            <a:ext cx="762391" cy="762391"/>
            <a:chOff x="11232557" y="4511958"/>
            <a:chExt cx="1143587" cy="11435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2557" y="451195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32063" y="3082009"/>
            <a:ext cx="693376" cy="454593"/>
            <a:chOff x="11298095" y="4623013"/>
            <a:chExt cx="1040064" cy="6818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4437" y="4576792"/>
              <a:ext cx="106664" cy="408879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6191" y="4872678"/>
              <a:ext cx="776343" cy="5594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97456" y="2276563"/>
            <a:ext cx="3613655" cy="637723"/>
            <a:chOff x="6446183" y="3414844"/>
            <a:chExt cx="5420483" cy="9565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97456" y="3873781"/>
            <a:ext cx="39477" cy="579457"/>
            <a:chOff x="6446183" y="5810671"/>
            <a:chExt cx="59215" cy="8691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6183" y="5810671"/>
              <a:ext cx="59215" cy="8691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97456" y="5412733"/>
            <a:ext cx="3613655" cy="637723"/>
            <a:chOff x="6446183" y="8119099"/>
            <a:chExt cx="5420483" cy="956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6183" y="8119099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71635" y="3864602"/>
            <a:ext cx="39477" cy="597815"/>
            <a:chOff x="11807452" y="5796902"/>
            <a:chExt cx="59215" cy="8967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7452" y="5796902"/>
              <a:ext cx="59215" cy="89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6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딥러닝 컴퓨터 셋팅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261956" y="1555230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3.3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9699" y="2517394"/>
            <a:ext cx="2748172" cy="913199"/>
            <a:chOff x="5834550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50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1745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4789" y="3267491"/>
            <a:ext cx="422915" cy="340520"/>
            <a:chOff x="11542183" y="4901237"/>
            <a:chExt cx="634373" cy="51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2183" y="4901237"/>
              <a:ext cx="634373" cy="510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0986" y="2021930"/>
            <a:ext cx="3806565" cy="2564659"/>
            <a:chOff x="12121478" y="3032895"/>
            <a:chExt cx="5709847" cy="3846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1478" y="3032895"/>
              <a:ext cx="5709847" cy="3846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09097" y="2160490"/>
            <a:ext cx="3426796" cy="239317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9867" y="4664953"/>
            <a:ext cx="422915" cy="340520"/>
            <a:chOff x="11624799" y="6997430"/>
            <a:chExt cx="634373" cy="51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4799" y="6997430"/>
              <a:ext cx="634373" cy="510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064" y="3419392"/>
            <a:ext cx="3806565" cy="2564659"/>
            <a:chOff x="12204095" y="5129088"/>
            <a:chExt cx="5709847" cy="3846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4095" y="5129088"/>
              <a:ext cx="5709847" cy="3846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64191" y="3557950"/>
            <a:ext cx="3545244" cy="23931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54504" y="1641951"/>
            <a:ext cx="5062536" cy="1786621"/>
            <a:chOff x="10581756" y="2462926"/>
            <a:chExt cx="7593804" cy="26799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81756" y="2462926"/>
              <a:ext cx="7593804" cy="2679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5610" y="5188147"/>
            <a:ext cx="422915" cy="340520"/>
            <a:chOff x="11528414" y="7782221"/>
            <a:chExt cx="634373" cy="51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8414" y="7782221"/>
              <a:ext cx="634373" cy="510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2627" y="4454941"/>
            <a:ext cx="3806565" cy="1257186"/>
            <a:chOff x="12093940" y="6682411"/>
            <a:chExt cx="5709847" cy="18857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3940" y="6682411"/>
              <a:ext cx="5709847" cy="18857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99938" y="4619212"/>
            <a:ext cx="2820402" cy="94981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6650" y="520521"/>
            <a:ext cx="7103189" cy="956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354" y="1749987"/>
            <a:ext cx="7243858" cy="9377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4233" y="1614085"/>
            <a:ext cx="268398" cy="69191"/>
            <a:chOff x="8886349" y="2421126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886349" y="2421126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354" y="2405121"/>
            <a:ext cx="7243858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3266" y="4352163"/>
            <a:ext cx="7243858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354" y="3715389"/>
            <a:ext cx="7243858" cy="9377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354" y="3060255"/>
            <a:ext cx="7243858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3354" y="4990491"/>
            <a:ext cx="7243858" cy="937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3310" y="5670473"/>
            <a:ext cx="7243858" cy="937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8226" y="5958123"/>
            <a:ext cx="422915" cy="340520"/>
            <a:chOff x="11652338" y="8937184"/>
            <a:chExt cx="634373" cy="510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52338" y="8937184"/>
              <a:ext cx="634373" cy="510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5243" y="3763532"/>
            <a:ext cx="3359519" cy="2718570"/>
            <a:chOff x="12217864" y="5645297"/>
            <a:chExt cx="5039279" cy="4077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17864" y="5645297"/>
              <a:ext cx="5039279" cy="4077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92341" y="3934792"/>
            <a:ext cx="3084116" cy="239317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9034" y="1521594"/>
            <a:ext cx="6223423" cy="30447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767" y="3776821"/>
            <a:ext cx="4657959" cy="6140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TX 1080 그래픽 카드">
            <a:extLst>
              <a:ext uri="{FF2B5EF4-FFF2-40B4-BE49-F238E27FC236}">
                <a16:creationId xmlns:a16="http://schemas.microsoft.com/office/drawing/2014/main" id="{C8683C84-E156-4F2B-9A4B-BE3AF241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22" y="1875354"/>
            <a:ext cx="49244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7ED7A-A893-4AD3-A439-50A282E3D6C9}"/>
              </a:ext>
            </a:extLst>
          </p:cNvPr>
          <p:cNvSpPr txBox="1"/>
          <p:nvPr/>
        </p:nvSpPr>
        <p:spPr>
          <a:xfrm>
            <a:off x="433246" y="2252663"/>
            <a:ext cx="599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필수는 아니나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NVIDIA GPU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권장함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ED4-09F1-42EA-AC7F-986680EB8CBF}"/>
              </a:ext>
            </a:extLst>
          </p:cNvPr>
          <p:cNvSpPr txBox="1"/>
          <p:nvPr/>
        </p:nvSpPr>
        <p:spPr>
          <a:xfrm>
            <a:off x="433244" y="2955191"/>
            <a:ext cx="627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최신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시 보통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 정도 속도가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빨라짐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B5BF2D-628C-4BE4-8F6D-B54DC349D5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컴퓨터 셋팅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271D9-C005-4F33-87A5-D0B803B1FE6B}"/>
              </a:ext>
            </a:extLst>
          </p:cNvPr>
          <p:cNvSpPr txBox="1"/>
          <p:nvPr/>
        </p:nvSpPr>
        <p:spPr>
          <a:xfrm>
            <a:off x="433245" y="3658077"/>
            <a:ext cx="627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GPU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인스턴스를 사용하는 방법도 존재</a:t>
            </a:r>
          </a:p>
        </p:txBody>
      </p:sp>
    </p:spTree>
    <p:extLst>
      <p:ext uri="{BB962C8B-B14F-4D97-AF65-F5344CB8AC3E}">
        <p14:creationId xmlns:p14="http://schemas.microsoft.com/office/powerpoint/2010/main" val="424603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2805</Words>
  <Application>Microsoft Office PowerPoint</Application>
  <PresentationFormat>와이드스크린</PresentationFormat>
  <Paragraphs>525</Paragraphs>
  <Slides>87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101" baseType="lpstr">
      <vt:lpstr>Apple SD Gothic Neo</vt:lpstr>
      <vt:lpstr>Gmarket Sans Medium</vt:lpstr>
      <vt:lpstr>Noto Sans CJK KR Regular</vt:lpstr>
      <vt:lpstr>S-Core Dream 3 Light</vt:lpstr>
      <vt:lpstr>S-Core Dream 4 Regular</vt:lpstr>
      <vt:lpstr>S-Core Dream 5 Medium</vt:lpstr>
      <vt:lpstr>맑은 고딕</vt:lpstr>
      <vt:lpstr>에스코어 드림 3 Light</vt:lpstr>
      <vt:lpstr>에스코어 드림 4 Regular</vt:lpstr>
      <vt:lpstr>에스코어 드림 5 Medium</vt:lpstr>
      <vt:lpstr>Arial</vt:lpstr>
      <vt:lpstr>Bauhaus 93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지원</dc:creator>
  <cp:lastModifiedBy>이 지원</cp:lastModifiedBy>
  <cp:revision>1</cp:revision>
  <dcterms:created xsi:type="dcterms:W3CDTF">2022-01-11T13:19:50Z</dcterms:created>
  <dcterms:modified xsi:type="dcterms:W3CDTF">2022-01-11T13:22:51Z</dcterms:modified>
</cp:coreProperties>
</file>